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94" r:id="rId2"/>
    <p:sldId id="404" r:id="rId3"/>
    <p:sldId id="405" r:id="rId4"/>
    <p:sldId id="384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3" r:id="rId23"/>
    <p:sldId id="406" r:id="rId24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/>
    <p:restoredTop sz="94714"/>
  </p:normalViewPr>
  <p:slideViewPr>
    <p:cSldViewPr>
      <p:cViewPr varScale="1">
        <p:scale>
          <a:sx n="110" d="100"/>
          <a:sy n="110" d="100"/>
        </p:scale>
        <p:origin x="15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374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374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1753B-BEEF-4E1F-A12E-5B15EA4CA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959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01:28:56.4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0,'1882'90'0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4:16:46.5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 0,'7779'-45'0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18:47.8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0,'5466'68'0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19:13.2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0,'1928'22'0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19:17.1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0,'5217'23'0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19:22.1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 0,'2744'-45'0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19:28.8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 0,'6600'-45'0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6:06.1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0 136 0,'8482'-136'0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6:45.11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0,'7666'0'0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4:31:51.5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0,'2155'67'0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4:31:55.6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0,'2654'45'0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01:29:03.4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69,'0'-2,"1"1,0-1,0 0,0 1,0-1,0 1,0-1,0 1,1-1,-1 1,0 0,1 0,-1 0,1 0,-1 0,1 0,0 0,-1 0,1 0,2 0,37-13,46 1,1 4,163 3,-249 6,772 1,-729 1,-1 2,51 12,25 3,-103-17,274 37,-256-34,0-2,1-1,44-4,48 3,-53 10,20 0,-40-7,80 15,-86-10,1-2,62 0,-81-5,53 8,-50-5,44 1,-64-6,28 0,1 2,52 9,10 4,2-5,144-3,-214-10,0-1,47-11,42-5,62 12,28-2,130-16,120 18,-266 11,-105-3,-264 10,27 0,-598-7,417-4,-9-24,149 6,-218 15,209 7,-2078-3,2231 2,-47 8,46-5,-44 2,15-8,34-1,-1 2,1 2,-67 11,84-9,2-1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4:32:06.4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 0,'3741'-90'0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04:32:09.6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1,'128'0,"-1"5,130 24,-207-20,1 0,0-1,81 1,589-10,-581 13,0-1,1239-12,-1360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01:59:46.5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 0,'1179'-23'0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01:59:53.0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0,'4515'0'0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01:59:59.06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94,'3'-3,"0"1,-1 0,2 0,-1 1,0-1,0 1,0 0,1-1,-1 1,1 1,-1-1,6 0,49-1,-33 2,859-5,-476 7,-370-2,1 2,67 10,-71-6,1-3,57-1,-51-2,62 7,-32 5,-12-1,114 4,-58-17,115 4,-170 8,-43-6,0-1,26 2,558-6,-581 2,0 1,29 7,36 3,-1-12,153-19,-74 9,-20 2,115-19,-119 17,-101 10,0-3,61-11,-11-7,1 3,0 4,139-3,-203 16,-1-1,26-6,42-3,778 9,-428 5,1056-3,-1361 11,-92-5,51 0,364-7,-437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06:15:18.1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1,'1181'0,"-1149"2,0 1,62 15,-63-11,1-1,64 4,3102-11,-3177 0,0-1,27-6,-26 3,-1 2,26-1,747 5,-774-1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23T06:15:20.55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0,'15'0,"592"18,34 13,4-32,-250-1,344 2,-720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3T14:49:02.96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0,'8913'136'0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1T03:08:01.7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86,'54'0,"-22"2,1-2,-1-2,-1-1,35-7,-45 6,1 1,0 1,33 1,-33 1,1 0,0-2,26-5,-11 1,0 1,1 3,-1 1,41 4,10 0,603-3,-476 20,-108-10,-69-5,46 0,40-3,109-5,-151-5,103-4,-130 11,93-13,69-6,-55 0,-97 14,-1 3,78 5,-24 1,-52-4,0 3,0 3,83 16,-78-8,105 5,-138-15,116 17,-102-15,165 9,-122-11,139 24,-200-22,-2-2,48-1,-79-2,15-1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4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FB957-3D94-46ED-80A4-D9D2358352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5743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04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75A50-6DFA-4D8D-9D17-BA4720EFAB20}" type="datetime1">
              <a:rPr lang="ko-KR" altLang="en-US" smtClean="0"/>
              <a:pPr/>
              <a:t>2025. 4. 2.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0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04B1-7B77-4B8D-B023-6735C6A65B5E}" type="datetime1">
              <a:rPr lang="ko-KR" altLang="en-US" smtClean="0"/>
              <a:pPr/>
              <a:t>2025. 4. 2.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23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1ED8-ECCB-4486-AC7D-2C44A5ABA227}" type="datetime1">
              <a:rPr lang="ko-KR" altLang="en-US" smtClean="0"/>
              <a:pPr/>
              <a:t>2025. 4. 2.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0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>
            <a:lvl1pPr>
              <a:defRPr sz="24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600"/>
              </a:spcBef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061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833D-41D1-49AA-ADA7-8B212D5CC7DA}" type="datetime1">
              <a:rPr lang="ko-KR" altLang="en-US" smtClean="0"/>
              <a:pPr/>
              <a:t>2025. 4. 2.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6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F52A-1688-47C1-85DC-C9FE8E7DDF30}" type="datetime1">
              <a:rPr lang="ko-KR" altLang="en-US" smtClean="0"/>
              <a:pPr/>
              <a:t>2025. 4. 2.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0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5FDF-DFDF-41B4-ABFC-F5D559348AA4}" type="datetime1">
              <a:rPr lang="ko-KR" altLang="en-US" smtClean="0"/>
              <a:pPr/>
              <a:t>2025. 4. 2.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5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ECA3-821B-4C99-B46E-8E2737AF3DC7}" type="datetime1">
              <a:rPr lang="ko-KR" altLang="en-US" smtClean="0"/>
              <a:pPr/>
              <a:t>2025. 4. 2.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8B03-5E6F-4C19-A08D-D543C7AB14BB}" type="datetime1">
              <a:rPr lang="ko-KR" altLang="en-US" smtClean="0"/>
              <a:pPr/>
              <a:t>2025. 4. 2.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DD1D-0C8E-4CC7-BE5A-BEF6B7D19090}" type="datetime1">
              <a:rPr lang="ko-KR" altLang="en-US" smtClean="0"/>
              <a:pPr/>
              <a:t>2025. 4. 2.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6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D9A4-FA08-4983-81C8-8BF098258F7F}" type="datetime1">
              <a:rPr lang="ko-KR" altLang="en-US" smtClean="0"/>
              <a:pPr/>
              <a:t>2025. 4. 2.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56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18FB9-270B-471A-BBE9-38A76AAD93B6}" type="datetime1">
              <a:rPr lang="ko-KR" altLang="en-US" smtClean="0"/>
              <a:pPr/>
              <a:t>2025. 4. 2.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64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7.png"/><Relationship Id="rId7" Type="http://schemas.openxmlformats.org/officeDocument/2006/relationships/customXml" Target="../ink/ink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10.png"/><Relationship Id="rId4" Type="http://schemas.openxmlformats.org/officeDocument/2006/relationships/image" Target="../media/image38.png"/><Relationship Id="rId9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2.png"/><Relationship Id="rId7" Type="http://schemas.openxmlformats.org/officeDocument/2006/relationships/image" Target="../media/image350.png"/><Relationship Id="rId12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45.png"/><Relationship Id="rId5" Type="http://schemas.openxmlformats.org/officeDocument/2006/relationships/image" Target="../media/image340.png"/><Relationship Id="rId10" Type="http://schemas.openxmlformats.org/officeDocument/2006/relationships/image" Target="../media/image43.png"/><Relationship Id="rId4" Type="http://schemas.openxmlformats.org/officeDocument/2006/relationships/customXml" Target="../ink/ink3.xml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520.png"/><Relationship Id="rId4" Type="http://schemas.openxmlformats.org/officeDocument/2006/relationships/customXml" Target="../ink/ink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59.png"/><Relationship Id="rId7" Type="http://schemas.openxmlformats.org/officeDocument/2006/relationships/image" Target="../media/image560.png"/><Relationship Id="rId12" Type="http://schemas.openxmlformats.org/officeDocument/2006/relationships/image" Target="../media/image59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580.png"/><Relationship Id="rId5" Type="http://schemas.openxmlformats.org/officeDocument/2006/relationships/image" Target="../media/image54.png"/><Relationship Id="rId10" Type="http://schemas.openxmlformats.org/officeDocument/2006/relationships/customXml" Target="../ink/ink10.xml"/><Relationship Id="rId4" Type="http://schemas.openxmlformats.org/officeDocument/2006/relationships/image" Target="../media/image56.png"/><Relationship Id="rId9" Type="http://schemas.openxmlformats.org/officeDocument/2006/relationships/image" Target="../media/image5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openxmlformats.org/officeDocument/2006/relationships/customXml" Target="../ink/ink15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64.png"/><Relationship Id="rId1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customXml" Target="../ink/ink16.xml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8.png"/><Relationship Id="rId7" Type="http://schemas.openxmlformats.org/officeDocument/2006/relationships/customXml" Target="../ink/ink19.xml"/><Relationship Id="rId12" Type="http://schemas.openxmlformats.org/officeDocument/2006/relationships/image" Target="../media/image8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customXml" Target="../ink/ink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Monte Carlo Method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EFC250-769F-69DA-9B53-37AF07AA6142}"/>
              </a:ext>
            </a:extLst>
          </p:cNvPr>
          <p:cNvSpPr>
            <a:spLocks noGrp="1"/>
          </p:cNvSpPr>
          <p:nvPr/>
        </p:nvSpPr>
        <p:spPr>
          <a:xfrm>
            <a:off x="1371600" y="409575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Prof. Tae-</a:t>
            </a:r>
            <a:r>
              <a:rPr lang="en-US" altLang="ko-KR" sz="2000" dirty="0" err="1"/>
              <a:t>Hyoung</a:t>
            </a:r>
            <a:r>
              <a:rPr lang="en-US" altLang="ko-KR" sz="2000" dirty="0"/>
              <a:t> Park</a:t>
            </a:r>
          </a:p>
          <a:p>
            <a:r>
              <a:rPr lang="en-US" altLang="ko-KR" sz="2000" dirty="0"/>
              <a:t>Dept. of Intelligent Systems &amp; Robotics, CBNU</a:t>
            </a:r>
            <a:endParaRPr lang="ko-KR" altLang="en-US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963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28FAA-8178-B115-24A0-39F279E1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16228-EEB8-E711-1DD5-8366A2C3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GridWorld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step()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spcBef>
                <a:spcPts val="1800"/>
              </a:spcBef>
            </a:pPr>
            <a:r>
              <a:rPr lang="en-US" altLang="ko-KR" dirty="0"/>
              <a:t> reset()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9C551A-F2F0-640F-EF87-C99DD0F9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BE04DC-BDA4-1885-4E8B-183CBC9D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99911"/>
            <a:ext cx="3672408" cy="13660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BABB0A-2A44-A734-802E-B3930B73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57" y="3996061"/>
            <a:ext cx="2880320" cy="577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 descr="텍스트, 도표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322C441-143E-1BD6-B857-EFC679B8D5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9"/>
          <a:stretch/>
        </p:blipFill>
        <p:spPr>
          <a:xfrm>
            <a:off x="5697794" y="2197781"/>
            <a:ext cx="2985051" cy="1499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5BE506-D84B-FB01-46D2-B4733BE00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6043476" y="5551658"/>
            <a:ext cx="1533739" cy="762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5EFA1E-A834-20F1-E794-F4065CAD63BB}"/>
              </a:ext>
            </a:extLst>
          </p:cNvPr>
          <p:cNvSpPr txBox="1"/>
          <p:nvPr/>
        </p:nvSpPr>
        <p:spPr>
          <a:xfrm>
            <a:off x="971600" y="486916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(ex)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2E6507A-9477-31AB-30DB-D783A111D40F}"/>
              </a:ext>
            </a:extLst>
          </p:cNvPr>
          <p:cNvGrpSpPr/>
          <p:nvPr/>
        </p:nvGrpSpPr>
        <p:grpSpPr>
          <a:xfrm>
            <a:off x="1525681" y="4818509"/>
            <a:ext cx="3384376" cy="1742778"/>
            <a:chOff x="1763688" y="4840584"/>
            <a:chExt cx="3384376" cy="174277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9E8D7CC-D7B5-E2F5-03A7-4EEB76B9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-60000">
              <a:off x="1815977" y="4840584"/>
              <a:ext cx="3317898" cy="1655008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9C71B73-09BC-E882-6BD4-D9D4F40702BB}"/>
                </a:ext>
              </a:extLst>
            </p:cNvPr>
            <p:cNvSpPr/>
            <p:nvPr/>
          </p:nvSpPr>
          <p:spPr>
            <a:xfrm>
              <a:off x="1763688" y="4869160"/>
              <a:ext cx="3384376" cy="1714202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9B40972-1432-20D9-10D3-6BE32F7D28B4}"/>
                  </a:ext>
                </a:extLst>
              </p14:cNvPr>
              <p14:cNvContentPartPr/>
              <p14:nvPr/>
            </p14:nvContentPartPr>
            <p14:xfrm>
              <a:off x="3437074" y="5739609"/>
              <a:ext cx="677880" cy="327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9B40972-1432-20D9-10D3-6BE32F7D28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1074" y="5667609"/>
                <a:ext cx="7495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AE8843B-AE34-2642-AAAF-17FA7F043983}"/>
                  </a:ext>
                </a:extLst>
              </p14:cNvPr>
              <p14:cNvContentPartPr/>
              <p14:nvPr/>
            </p14:nvContentPartPr>
            <p14:xfrm>
              <a:off x="1599994" y="5714769"/>
              <a:ext cx="1962000" cy="820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AE8843B-AE34-2642-AAAF-17FA7F0439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4354" y="5642769"/>
                <a:ext cx="2033640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88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A65B4-18C3-CEC8-4866-A460A0D7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A646DD-F78D-23D1-BA14-E585265E9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RandomAgent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60F8C9-EA94-A83A-CB8D-592AB8A1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3522166-D811-BD4F-3165-D32DC75487F4}"/>
              </a:ext>
            </a:extLst>
          </p:cNvPr>
          <p:cNvGrpSpPr/>
          <p:nvPr/>
        </p:nvGrpSpPr>
        <p:grpSpPr>
          <a:xfrm>
            <a:off x="482809" y="1965050"/>
            <a:ext cx="8363272" cy="2927899"/>
            <a:chOff x="482809" y="1965050"/>
            <a:chExt cx="8363272" cy="29278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D572256-0B3B-5777-B9EE-BF0B8F98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540000">
              <a:off x="507023" y="1998375"/>
              <a:ext cx="3843376" cy="280831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03B2D2-4984-06F0-4F8F-68787349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-120000">
              <a:off x="4629734" y="2151357"/>
              <a:ext cx="4078505" cy="250234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BA67A3C-80AD-322E-AAA6-CE5E6F4255B7}"/>
                </a:ext>
              </a:extLst>
            </p:cNvPr>
            <p:cNvSpPr/>
            <p:nvPr/>
          </p:nvSpPr>
          <p:spPr>
            <a:xfrm>
              <a:off x="482809" y="1965050"/>
              <a:ext cx="8363272" cy="292789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E02C73-42EA-959A-F698-E753A8F290EB}"/>
              </a:ext>
            </a:extLst>
          </p:cNvPr>
          <p:cNvGrpSpPr/>
          <p:nvPr/>
        </p:nvGrpSpPr>
        <p:grpSpPr>
          <a:xfrm>
            <a:off x="3092590" y="3415918"/>
            <a:ext cx="5427510" cy="2539749"/>
            <a:chOff x="3092590" y="3415918"/>
            <a:chExt cx="5427510" cy="25397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791904-5E8C-C52D-AC6F-CDDEEECE01C4}"/>
                </a:ext>
              </a:extLst>
            </p:cNvPr>
            <p:cNvSpPr txBox="1"/>
            <p:nvPr/>
          </p:nvSpPr>
          <p:spPr>
            <a:xfrm>
              <a:off x="3093961" y="3415918"/>
              <a:ext cx="7713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00B050"/>
                  </a:solidFill>
                </a:rPr>
                <a:t># count (n)</a:t>
              </a:r>
              <a:endParaRPr lang="ko-KR" altLang="en-US" sz="900" dirty="0">
                <a:solidFill>
                  <a:srgbClr val="00B05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A47186-25CB-3E6D-0D92-84909FC90970}"/>
                </a:ext>
              </a:extLst>
            </p:cNvPr>
            <p:cNvSpPr txBox="1"/>
            <p:nvPr/>
          </p:nvSpPr>
          <p:spPr>
            <a:xfrm>
              <a:off x="3092590" y="3582045"/>
              <a:ext cx="142378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00B050"/>
                  </a:solidFill>
                </a:rPr>
                <a:t># (state,</a:t>
              </a:r>
              <a:r>
                <a:rPr lang="ko-KR" altLang="en-US" sz="900" dirty="0">
                  <a:solidFill>
                    <a:srgbClr val="00B050"/>
                  </a:solidFill>
                </a:rPr>
                <a:t> </a:t>
              </a:r>
              <a:r>
                <a:rPr lang="en-US" altLang="ko-KR" sz="900" dirty="0">
                  <a:solidFill>
                    <a:srgbClr val="00B050"/>
                  </a:solidFill>
                </a:rPr>
                <a:t>action, reward)</a:t>
              </a:r>
              <a:endParaRPr lang="ko-KR" altLang="en-US" sz="900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DEFDD3D-F958-9D02-7C3B-9127CC38C785}"/>
                    </a:ext>
                  </a:extLst>
                </p14:cNvPr>
                <p14:cNvContentPartPr/>
                <p14:nvPr/>
              </p14:nvContentPartPr>
              <p14:xfrm>
                <a:off x="7208794" y="3861489"/>
                <a:ext cx="424800" cy="86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DEFDD3D-F958-9D02-7C3B-9127CC38C7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2794" y="3789489"/>
                  <a:ext cx="496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263EED3-3CEC-7E91-98B8-293F770244DA}"/>
                    </a:ext>
                  </a:extLst>
                </p14:cNvPr>
                <p14:cNvContentPartPr/>
                <p14:nvPr/>
              </p14:nvContentPartPr>
              <p14:xfrm>
                <a:off x="5143474" y="4245249"/>
                <a:ext cx="1625760" cy="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263EED3-3CEC-7E91-98B8-293F770244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07474" y="4101249"/>
                  <a:ext cx="16974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4A5301F-8B96-D9CF-327B-0AF95A4223B2}"/>
                    </a:ext>
                  </a:extLst>
                </p14:cNvPr>
                <p14:cNvContentPartPr/>
                <p14:nvPr/>
              </p14:nvContentPartPr>
              <p14:xfrm>
                <a:off x="5192074" y="4571049"/>
                <a:ext cx="3229560" cy="66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4A5301F-8B96-D9CF-327B-0AF95A4223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56434" y="4499049"/>
                  <a:ext cx="3301200" cy="2106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D70285-F2AA-55C7-A281-A2CE6C4D7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19900" y="5589239"/>
              <a:ext cx="1800200" cy="28690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8014500-83A5-24BD-C85D-3EE9E0F9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-60000">
              <a:off x="4010561" y="5016386"/>
              <a:ext cx="1182487" cy="939281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06BFE95-E189-F1C2-90A3-7D2C412B0294}"/>
                </a:ext>
              </a:extLst>
            </p:cNvPr>
            <p:cNvCxnSpPr/>
            <p:nvPr/>
          </p:nvCxnSpPr>
          <p:spPr>
            <a:xfrm>
              <a:off x="7208794" y="4604529"/>
              <a:ext cx="0" cy="98471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5B40F7E6-E21D-7E8B-C093-F945513BA25D}"/>
                </a:ext>
              </a:extLst>
            </p:cNvPr>
            <p:cNvCxnSpPr>
              <a:endCxn id="21" idx="0"/>
            </p:cNvCxnSpPr>
            <p:nvPr/>
          </p:nvCxnSpPr>
          <p:spPr>
            <a:xfrm flipH="1">
              <a:off x="4593609" y="4245249"/>
              <a:ext cx="549865" cy="771209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094816BA-1173-1533-92E3-78A9881152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60000">
            <a:off x="183713" y="5265549"/>
            <a:ext cx="3103315" cy="508599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D621907-A34E-5649-46B4-1437BC507109}"/>
              </a:ext>
            </a:extLst>
          </p:cNvPr>
          <p:cNvCxnSpPr/>
          <p:nvPr/>
        </p:nvCxnSpPr>
        <p:spPr>
          <a:xfrm flipH="1">
            <a:off x="297919" y="3697461"/>
            <a:ext cx="67368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C63162B-EE55-2A08-4BC6-B160BE12EE8E}"/>
              </a:ext>
            </a:extLst>
          </p:cNvPr>
          <p:cNvCxnSpPr/>
          <p:nvPr/>
        </p:nvCxnSpPr>
        <p:spPr>
          <a:xfrm>
            <a:off x="281754" y="3697461"/>
            <a:ext cx="0" cy="160374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67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89103-B555-07C6-AF17-E9BF63204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0F31B-89BB-3178-E3FD-209921CE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Monte Carlo Method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A6390C-A741-9347-7C8A-F71F2339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5BF3048-8453-CF32-A95E-BF4C369E8E8E}"/>
              </a:ext>
            </a:extLst>
          </p:cNvPr>
          <p:cNvGrpSpPr/>
          <p:nvPr/>
        </p:nvGrpSpPr>
        <p:grpSpPr>
          <a:xfrm>
            <a:off x="176065" y="1988840"/>
            <a:ext cx="4176464" cy="3921299"/>
            <a:chOff x="1043608" y="1772816"/>
            <a:chExt cx="4608512" cy="424847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BEF29C5-957B-3CC8-D6B7-CA0162C453E9}"/>
                </a:ext>
              </a:extLst>
            </p:cNvPr>
            <p:cNvGrpSpPr/>
            <p:nvPr/>
          </p:nvGrpSpPr>
          <p:grpSpPr>
            <a:xfrm>
              <a:off x="1043608" y="1772816"/>
              <a:ext cx="4563112" cy="4215308"/>
              <a:chOff x="1043608" y="1772816"/>
              <a:chExt cx="4563112" cy="421530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A264F79-D0EB-3830-32E9-DF6021BD1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3608" y="1772816"/>
                <a:ext cx="4563112" cy="364858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A8387BD-95BB-0982-04F0-AD20518D2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480000">
                <a:off x="1187624" y="5559439"/>
                <a:ext cx="1524213" cy="428685"/>
              </a:xfrm>
              <a:prstGeom prst="rect">
                <a:avLst/>
              </a:prstGeom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05D1968-F197-589A-79A7-3F83AF044834}"/>
                </a:ext>
              </a:extLst>
            </p:cNvPr>
            <p:cNvSpPr/>
            <p:nvPr/>
          </p:nvSpPr>
          <p:spPr>
            <a:xfrm>
              <a:off x="1043608" y="1772816"/>
              <a:ext cx="4608512" cy="4248472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스크린샷, 도표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0BA2BD-3ACC-4CDE-8F55-29482080AB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8"/>
          <a:stretch/>
        </p:blipFill>
        <p:spPr>
          <a:xfrm>
            <a:off x="5580112" y="1844191"/>
            <a:ext cx="2704424" cy="2016224"/>
          </a:xfrm>
          <a:prstGeom prst="rect">
            <a:avLst/>
          </a:prstGeom>
        </p:spPr>
      </p:pic>
      <p:pic>
        <p:nvPicPr>
          <p:cNvPr id="21" name="그림 20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8A25E0-7FEF-5C31-BF09-AC46C52A6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7"/>
          <a:stretch/>
        </p:blipFill>
        <p:spPr>
          <a:xfrm>
            <a:off x="4468491" y="4273626"/>
            <a:ext cx="4618974" cy="16695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FD2A0E-9870-D69B-3C5D-EC18C2456173}"/>
              </a:ext>
            </a:extLst>
          </p:cNvPr>
          <p:cNvSpPr txBox="1"/>
          <p:nvPr/>
        </p:nvSpPr>
        <p:spPr>
          <a:xfrm>
            <a:off x="5049998" y="5961446"/>
            <a:ext cx="1060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Monte Carlo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40FDA6-77C4-DBE2-69A0-DC3318C94071}"/>
              </a:ext>
            </a:extLst>
          </p:cNvPr>
          <p:cNvSpPr txBox="1"/>
          <p:nvPr/>
        </p:nvSpPr>
        <p:spPr>
          <a:xfrm>
            <a:off x="7095231" y="5919381"/>
            <a:ext cx="1791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Dynamic Programming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2185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E1F88-9515-268E-4564-49899011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Evaluation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6D5A02-DEDC-9F46-A5FE-D455AE84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0D4A9-22FF-6429-0625-A4E81EB7A575}"/>
              </a:ext>
            </a:extLst>
          </p:cNvPr>
          <p:cNvSpPr txBox="1"/>
          <p:nvPr/>
        </p:nvSpPr>
        <p:spPr>
          <a:xfrm>
            <a:off x="539552" y="1098326"/>
            <a:ext cx="99418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56734-F2A9-DC7A-7BD6-D126EBF77B26}"/>
              </a:ext>
            </a:extLst>
          </p:cNvPr>
          <p:cNvSpPr txBox="1"/>
          <p:nvPr/>
        </p:nvSpPr>
        <p:spPr>
          <a:xfrm>
            <a:off x="1619672" y="1098326"/>
            <a:ext cx="1192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mc_eval.py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49A9DA-AEEE-A6E2-C251-20FD0078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94" y="1562362"/>
            <a:ext cx="4279104" cy="47939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532CC4-D116-3ECB-C9DE-083CA6A9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562362"/>
            <a:ext cx="4060125" cy="29853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1113FA-A3C0-E4FB-A3CD-8D0162486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4642487"/>
            <a:ext cx="2741498" cy="206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7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E9AAB-1DB1-B4A8-302F-4299B288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Control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B15AC-BAF6-0D41-42DC-87E714C98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Optimal policy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Monte Carlo method</a:t>
            </a:r>
          </a:p>
          <a:p>
            <a:pPr lvl="2"/>
            <a:r>
              <a:rPr lang="en-US" altLang="ko-KR" dirty="0"/>
              <a:t>state-value function evaluation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Q function evaluation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2BEAFA-C2BC-0F36-3FFB-C38C983B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DC5E78-4738-3EA9-1CD5-32A0E3060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3" r="19543"/>
          <a:stretch/>
        </p:blipFill>
        <p:spPr>
          <a:xfrm>
            <a:off x="2627784" y="1772816"/>
            <a:ext cx="3456384" cy="8792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793E31-6346-124A-86E8-7185A84B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2202069" y="3321171"/>
            <a:ext cx="3067478" cy="752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C015BE-CFCE-6C9D-D1A2-1A4B0AA70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0000">
            <a:off x="2201865" y="4700307"/>
            <a:ext cx="3562847" cy="733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D2C867-1CC1-0ED6-2EE7-0858DB97E727}"/>
                  </a:ext>
                </a:extLst>
              </p:cNvPr>
              <p:cNvSpPr txBox="1"/>
              <p:nvPr/>
            </p:nvSpPr>
            <p:spPr>
              <a:xfrm>
                <a:off x="1475656" y="5841469"/>
                <a:ext cx="3279552" cy="284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2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1200" dirty="0"/>
                  <a:t> 번째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에피소드에서 얻을 수 있는 수익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D2C867-1CC1-0ED6-2EE7-0858DB97E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5841469"/>
                <a:ext cx="3279552" cy="284693"/>
              </a:xfrm>
              <a:prstGeom prst="rect">
                <a:avLst/>
              </a:prstGeom>
              <a:blipFill>
                <a:blip r:embed="rId5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35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E0C76-7462-482C-424A-E64A385B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</a:t>
            </a:r>
            <a:r>
              <a:rPr lang="ko-KR" altLang="en-US" dirty="0"/>
              <a:t> </a:t>
            </a:r>
            <a:r>
              <a:rPr lang="en-US" altLang="ko-KR" dirty="0"/>
              <a:t>Control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35E483-116F-8341-0011-88817593A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McAgent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C23D01-04C0-A689-A1B0-9DBCF51A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3737A6-A26C-8334-E263-109A97243D2F}"/>
              </a:ext>
            </a:extLst>
          </p:cNvPr>
          <p:cNvGrpSpPr/>
          <p:nvPr/>
        </p:nvGrpSpPr>
        <p:grpSpPr>
          <a:xfrm>
            <a:off x="2339752" y="1772816"/>
            <a:ext cx="4320480" cy="4680520"/>
            <a:chOff x="2339752" y="1772816"/>
            <a:chExt cx="4320480" cy="468052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DA39710-02D0-B0A3-5695-A2699386199A}"/>
                </a:ext>
              </a:extLst>
            </p:cNvPr>
            <p:cNvGrpSpPr/>
            <p:nvPr/>
          </p:nvGrpSpPr>
          <p:grpSpPr>
            <a:xfrm>
              <a:off x="2339752" y="1772816"/>
              <a:ext cx="4320480" cy="4680520"/>
              <a:chOff x="1691680" y="1844824"/>
              <a:chExt cx="4320480" cy="468052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9312809-6984-07E3-32CC-93D80BC91228}"/>
                  </a:ext>
                </a:extLst>
              </p:cNvPr>
              <p:cNvGrpSpPr/>
              <p:nvPr/>
            </p:nvGrpSpPr>
            <p:grpSpPr>
              <a:xfrm>
                <a:off x="1763688" y="1844824"/>
                <a:ext cx="4235859" cy="4605707"/>
                <a:chOff x="2352365" y="1847629"/>
                <a:chExt cx="4439270" cy="4748309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A8C87A97-876E-7BD5-D211-55FFC75745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-60000">
                  <a:off x="2352365" y="1847629"/>
                  <a:ext cx="4439270" cy="3162741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E3CEBCB9-B889-0D9B-EB8B-0AD0157E6E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-120000">
                  <a:off x="2570061" y="4957409"/>
                  <a:ext cx="3200847" cy="1638529"/>
                </a:xfrm>
                <a:prstGeom prst="rect">
                  <a:avLst/>
                </a:prstGeom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257801-EF3E-158C-2F9B-79AF901491F9}"/>
                  </a:ext>
                </a:extLst>
              </p:cNvPr>
              <p:cNvSpPr/>
              <p:nvPr/>
            </p:nvSpPr>
            <p:spPr>
              <a:xfrm>
                <a:off x="1691680" y="1916832"/>
                <a:ext cx="4320480" cy="4608512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444BD3B-25CB-59AA-AC8E-9DDCBF959984}"/>
                    </a:ext>
                  </a:extLst>
                </p14:cNvPr>
                <p14:cNvContentPartPr/>
                <p14:nvPr/>
              </p14:nvContentPartPr>
              <p14:xfrm>
                <a:off x="2930554" y="3347049"/>
                <a:ext cx="2048760" cy="172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444BD3B-25CB-59AA-AC8E-9DDCBF9599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94914" y="3275409"/>
                  <a:ext cx="2120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F6DB353-002B-DFAA-8482-66082B825F2D}"/>
                    </a:ext>
                  </a:extLst>
                </p14:cNvPr>
                <p14:cNvContentPartPr/>
                <p14:nvPr/>
              </p14:nvContentPartPr>
              <p14:xfrm>
                <a:off x="5159674" y="3363609"/>
                <a:ext cx="1102320" cy="18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F6DB353-002B-DFAA-8482-66082B825F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23674" y="3291609"/>
                  <a:ext cx="1173960" cy="16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05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5BE31-00F6-2F0C-5B15-8DAAF72E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</a:t>
            </a:r>
            <a:r>
              <a:rPr lang="ko-KR" altLang="en-US" dirty="0"/>
              <a:t> </a:t>
            </a:r>
            <a:r>
              <a:rPr lang="en-US" altLang="ko-KR" dirty="0"/>
              <a:t>Control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6011D7-A76C-BE3A-92EA-24C573E088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update()</a:t>
                </a:r>
              </a:p>
              <a:p>
                <a:pPr lvl="1"/>
                <a:r>
                  <a:rPr lang="ko-KR" altLang="en-US" sz="1600" dirty="0"/>
                  <a:t>가치함수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ko-KR" altLang="en-US" sz="1600" dirty="0"/>
                  <a:t> 를 갱신하고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행동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를 구하여 정책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ko-KR" altLang="en-US" sz="1600" dirty="0" err="1"/>
                  <a:t>를</a:t>
                </a:r>
                <a:r>
                  <a:rPr lang="ko-KR" altLang="en-US" sz="1600" dirty="0"/>
                  <a:t>  찾는다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6011D7-A76C-BE3A-92EA-24C573E08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D984CE-8827-5BD4-B1F4-3C39AB49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7F0D16-4F04-8583-7F62-43F54FDD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80000">
            <a:off x="1551821" y="2159921"/>
            <a:ext cx="4647665" cy="4445930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03282B-0A29-9FD0-8673-FE3A14B00A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93" t="50216"/>
          <a:stretch/>
        </p:blipFill>
        <p:spPr>
          <a:xfrm rot="21540000">
            <a:off x="6500950" y="5727267"/>
            <a:ext cx="2437768" cy="3248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0CB8BE-5693-404B-E07B-84F9C770B241}"/>
              </a:ext>
            </a:extLst>
          </p:cNvPr>
          <p:cNvSpPr/>
          <p:nvPr/>
        </p:nvSpPr>
        <p:spPr>
          <a:xfrm>
            <a:off x="1475656" y="2249636"/>
            <a:ext cx="4799995" cy="443596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EF30BC4-3304-CD76-7FC7-05CF9DC6D34D}"/>
              </a:ext>
            </a:extLst>
          </p:cNvPr>
          <p:cNvCxnSpPr/>
          <p:nvPr/>
        </p:nvCxnSpPr>
        <p:spPr>
          <a:xfrm>
            <a:off x="6121891" y="5922044"/>
            <a:ext cx="28803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4DBA96-374C-ABB8-1192-159B89ED9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3" r="51269" b="58218"/>
          <a:stretch/>
        </p:blipFill>
        <p:spPr>
          <a:xfrm>
            <a:off x="6409923" y="2609676"/>
            <a:ext cx="1656184" cy="367371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4134107-E5C6-A357-052E-86265DA4C8A6}"/>
              </a:ext>
            </a:extLst>
          </p:cNvPr>
          <p:cNvCxnSpPr>
            <a:cxnSpLocks/>
          </p:cNvCxnSpPr>
          <p:nvPr/>
        </p:nvCxnSpPr>
        <p:spPr>
          <a:xfrm>
            <a:off x="3817635" y="2764322"/>
            <a:ext cx="257659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197B058-D91C-95EB-90A0-CEF14893A08F}"/>
                  </a:ext>
                </a:extLst>
              </p14:cNvPr>
              <p14:cNvContentPartPr/>
              <p14:nvPr/>
            </p14:nvContentPartPr>
            <p14:xfrm>
              <a:off x="2403623" y="5889712"/>
              <a:ext cx="3209040" cy="493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197B058-D91C-95EB-90A0-CEF14893A0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67623" y="5817712"/>
                <a:ext cx="3280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3AF45780-9645-DE9E-74EF-E61A53D8CC9B}"/>
                  </a:ext>
                </a:extLst>
              </p14:cNvPr>
              <p14:cNvContentPartPr/>
              <p14:nvPr/>
            </p14:nvContentPartPr>
            <p14:xfrm>
              <a:off x="1900271" y="3491190"/>
              <a:ext cx="1842480" cy="525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3AF45780-9645-DE9E-74EF-E61A53D8CC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82271" y="3455550"/>
                <a:ext cx="18781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10A89DC-A415-8098-29FA-97D308934965}"/>
                  </a:ext>
                </a:extLst>
              </p14:cNvPr>
              <p14:cNvContentPartPr/>
              <p14:nvPr/>
            </p14:nvContentPartPr>
            <p14:xfrm>
              <a:off x="2440954" y="6555729"/>
              <a:ext cx="2800800" cy="165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10A89DC-A415-8098-29FA-97D3089349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4954" y="6483729"/>
                <a:ext cx="2872440" cy="1602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7425FA-54D6-2B76-02F7-F77CAB822245}"/>
              </a:ext>
            </a:extLst>
          </p:cNvPr>
          <p:cNvCxnSpPr>
            <a:cxnSpLocks/>
          </p:cNvCxnSpPr>
          <p:nvPr/>
        </p:nvCxnSpPr>
        <p:spPr>
          <a:xfrm>
            <a:off x="4324366" y="3493262"/>
            <a:ext cx="217393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57C725-36DD-305A-9958-958E17F52D87}"/>
                  </a:ext>
                </a:extLst>
              </p:cNvPr>
              <p:cNvSpPr txBox="1"/>
              <p:nvPr/>
            </p:nvSpPr>
            <p:spPr>
              <a:xfrm>
                <a:off x="6634827" y="3348890"/>
                <a:ext cx="5665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57C725-36DD-305A-9958-958E17F52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827" y="3348890"/>
                <a:ext cx="566501" cy="215444"/>
              </a:xfrm>
              <a:prstGeom prst="rect">
                <a:avLst/>
              </a:prstGeom>
              <a:blipFill>
                <a:blip r:embed="rId12"/>
                <a:stretch>
                  <a:fillRect l="-2151" r="-8602" b="-36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350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257BA-8E7B-A7BA-57F0-E8DBAAE1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</a:t>
            </a:r>
            <a:r>
              <a:rPr lang="ko-KR" altLang="en-US" dirty="0"/>
              <a:t> </a:t>
            </a:r>
            <a:r>
              <a:rPr lang="en-US" altLang="ko-KR" dirty="0"/>
              <a:t>Control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ABF523-DE5A-D349-FC5F-0D2EF2609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altLang="ko-KR" dirty="0"/>
              <a:t>ε</a:t>
            </a:r>
            <a:r>
              <a:rPr lang="en-US" altLang="ko-KR" dirty="0"/>
              <a:t>-Greedy policy</a:t>
            </a:r>
          </a:p>
          <a:p>
            <a:pPr lvl="1"/>
            <a:r>
              <a:rPr lang="en-US" altLang="ko-KR" dirty="0"/>
              <a:t>Exploitation (</a:t>
            </a:r>
            <a:r>
              <a:rPr lang="ko-KR" altLang="en-US" dirty="0"/>
              <a:t>활용</a:t>
            </a:r>
            <a:r>
              <a:rPr lang="en-US" altLang="ko-KR" dirty="0"/>
              <a:t>) &amp; exploration (</a:t>
            </a:r>
            <a:r>
              <a:rPr lang="ko-KR" altLang="en-US" dirty="0"/>
              <a:t>탐색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CBE963-5631-9593-C202-A65A1B4A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4E9413-BFC6-A07A-328A-0A1503CB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1344404" y="4383754"/>
            <a:ext cx="4413616" cy="16888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F476B9-4DB0-F0A7-5AE3-68B36422E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1418024" y="2337096"/>
            <a:ext cx="4456037" cy="16864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18AAA0-AF7D-0DDD-2855-F101DDB8DC28}"/>
              </a:ext>
            </a:extLst>
          </p:cNvPr>
          <p:cNvSpPr/>
          <p:nvPr/>
        </p:nvSpPr>
        <p:spPr>
          <a:xfrm>
            <a:off x="1330003" y="2420888"/>
            <a:ext cx="4558436" cy="1708456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1E0A98-6588-9C0F-6EF5-3199A9AACE01}"/>
              </a:ext>
            </a:extLst>
          </p:cNvPr>
          <p:cNvSpPr/>
          <p:nvPr/>
        </p:nvSpPr>
        <p:spPr>
          <a:xfrm>
            <a:off x="1300946" y="4466119"/>
            <a:ext cx="4558436" cy="1708456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A86CB12-902C-7F87-E16E-23E4F34AEC9A}"/>
              </a:ext>
            </a:extLst>
          </p:cNvPr>
          <p:cNvSpPr/>
          <p:nvPr/>
        </p:nvSpPr>
        <p:spPr>
          <a:xfrm>
            <a:off x="457200" y="5228159"/>
            <a:ext cx="298376" cy="289073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EE2748-DF5B-1EF5-6C04-C2EE623B6FC4}"/>
              </a:ext>
            </a:extLst>
          </p:cNvPr>
          <p:cNvSpPr txBox="1"/>
          <p:nvPr/>
        </p:nvSpPr>
        <p:spPr>
          <a:xfrm>
            <a:off x="5976825" y="2512602"/>
            <a:ext cx="1297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if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max_action</a:t>
            </a:r>
            <a:r>
              <a:rPr lang="en-US" altLang="ko-KR" sz="1200" dirty="0"/>
              <a:t>=1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68E50-E550-0435-7882-46CB45CF6E61}"/>
              </a:ext>
            </a:extLst>
          </p:cNvPr>
          <p:cNvSpPr txBox="1"/>
          <p:nvPr/>
        </p:nvSpPr>
        <p:spPr>
          <a:xfrm>
            <a:off x="5976825" y="2759113"/>
            <a:ext cx="3101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0B050"/>
                </a:solidFill>
              </a:rPr>
              <a:t>action_probs</a:t>
            </a:r>
            <a:r>
              <a:rPr lang="en-US" altLang="ko-KR" sz="1200" dirty="0">
                <a:solidFill>
                  <a:srgbClr val="00B050"/>
                </a:solidFill>
              </a:rPr>
              <a:t> ={0: 0.0, 1: 1.0, 2: 0.0, 3: 0.0}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FED16-68F9-4C0B-0E73-8E03D8B7AC4B}"/>
              </a:ext>
            </a:extLst>
          </p:cNvPr>
          <p:cNvSpPr txBox="1"/>
          <p:nvPr/>
        </p:nvSpPr>
        <p:spPr>
          <a:xfrm>
            <a:off x="5956135" y="4772976"/>
            <a:ext cx="3101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0B050"/>
                </a:solidFill>
              </a:rPr>
              <a:t>action_probs</a:t>
            </a:r>
            <a:r>
              <a:rPr lang="en-US" altLang="ko-KR" sz="1200" dirty="0">
                <a:solidFill>
                  <a:srgbClr val="00B050"/>
                </a:solidFill>
              </a:rPr>
              <a:t> ={0: 0.1, 1: 0.7, 2: 0.1, 3: 0.1}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BA310-5849-2A98-D803-DA64DE83BFFB}"/>
              </a:ext>
            </a:extLst>
          </p:cNvPr>
          <p:cNvSpPr txBox="1"/>
          <p:nvPr/>
        </p:nvSpPr>
        <p:spPr>
          <a:xfrm>
            <a:off x="5956135" y="4459882"/>
            <a:ext cx="2082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if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max_action</a:t>
            </a:r>
            <a:r>
              <a:rPr lang="en-US" altLang="ko-KR" sz="1200" dirty="0"/>
              <a:t>=1, and </a:t>
            </a:r>
            <a:r>
              <a:rPr lang="el-GR" altLang="ko-KR" sz="1200" dirty="0"/>
              <a:t>ε</a:t>
            </a:r>
            <a:r>
              <a:rPr lang="en-US" altLang="ko-KR" sz="1200" dirty="0"/>
              <a:t>=0.4</a:t>
            </a:r>
            <a:endParaRPr lang="ko-KR" alt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2EA22BC-EE08-CD9F-BABE-DC2576D30BF6}"/>
                  </a:ext>
                </a:extLst>
              </p14:cNvPr>
              <p14:cNvContentPartPr/>
              <p14:nvPr/>
            </p14:nvContentPartPr>
            <p14:xfrm>
              <a:off x="1591714" y="5314809"/>
              <a:ext cx="1968120" cy="248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2EA22BC-EE08-CD9F-BABE-DC2576D30B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3714" y="5278809"/>
                <a:ext cx="20037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C27EA49-97FA-06BD-741D-FEE22879598C}"/>
                  </a:ext>
                </a:extLst>
              </p14:cNvPr>
              <p14:cNvContentPartPr/>
              <p14:nvPr/>
            </p14:nvContentPartPr>
            <p14:xfrm>
              <a:off x="2775754" y="3339129"/>
              <a:ext cx="694440" cy="82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C27EA49-97FA-06BD-741D-FEE2287959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7754" y="3303129"/>
                <a:ext cx="7300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908C1C2-AB48-E7F3-787B-CAEC653F5C66}"/>
                  </a:ext>
                </a:extLst>
              </p14:cNvPr>
              <p14:cNvContentPartPr/>
              <p14:nvPr/>
            </p14:nvContentPartPr>
            <p14:xfrm>
              <a:off x="1665154" y="3706329"/>
              <a:ext cx="1878480" cy="86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908C1C2-AB48-E7F3-787B-CAEC653F5C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7154" y="3670329"/>
                <a:ext cx="19141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83463500-58E5-2851-7CEF-82C1505E1D38}"/>
                  </a:ext>
                </a:extLst>
              </p14:cNvPr>
              <p14:cNvContentPartPr/>
              <p14:nvPr/>
            </p14:nvContentPartPr>
            <p14:xfrm>
              <a:off x="2571634" y="5494449"/>
              <a:ext cx="988200" cy="165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83463500-58E5-2851-7CEF-82C1505E1D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3634" y="5458449"/>
                <a:ext cx="10238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85F1270-39CD-C7AC-3181-5B649C3B396D}"/>
                  </a:ext>
                </a:extLst>
              </p14:cNvPr>
              <p14:cNvContentPartPr/>
              <p14:nvPr/>
            </p14:nvContentPartPr>
            <p14:xfrm>
              <a:off x="1648954" y="5820969"/>
              <a:ext cx="2376360" cy="165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85F1270-39CD-C7AC-3181-5B649C3B39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30954" y="5784969"/>
                <a:ext cx="2412000" cy="8820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그림 26" descr="텍스트, 도표, 라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DBC34D9-8B08-29F6-C31A-34FC1426C7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4"/>
          <a:stretch/>
        </p:blipFill>
        <p:spPr>
          <a:xfrm>
            <a:off x="6269774" y="5253011"/>
            <a:ext cx="1919673" cy="15263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D3468F-3D02-6AAD-FCDE-DC8F4AB89C71}"/>
              </a:ext>
            </a:extLst>
          </p:cNvPr>
          <p:cNvSpPr txBox="1"/>
          <p:nvPr/>
        </p:nvSpPr>
        <p:spPr>
          <a:xfrm>
            <a:off x="1187624" y="6297623"/>
            <a:ext cx="4168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 </a:t>
            </a:r>
            <a:r>
              <a:rPr lang="ko-KR" altLang="en-US" sz="1200" dirty="0"/>
              <a:t>무작위성을 추가하여 다양한 방향의 탐색을 가능하게 함</a:t>
            </a:r>
          </a:p>
        </p:txBody>
      </p:sp>
    </p:spTree>
    <p:extLst>
      <p:ext uri="{BB962C8B-B14F-4D97-AF65-F5344CB8AC3E}">
        <p14:creationId xmlns:p14="http://schemas.microsoft.com/office/powerpoint/2010/main" val="2963071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F3E4F-4978-BFE7-A8BC-562A9652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</a:t>
            </a:r>
            <a:r>
              <a:rPr lang="ko-KR" altLang="en-US" dirty="0"/>
              <a:t> </a:t>
            </a:r>
            <a:r>
              <a:rPr lang="en-US" altLang="ko-KR" dirty="0"/>
              <a:t>Control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0220D-FA0D-5452-3138-FF084F378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Exponential moving average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7BF3E6-C458-76D5-1EC5-0635E480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5F508E-AF3C-D341-0D7D-449FEB61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55" y="2971247"/>
            <a:ext cx="3300094" cy="6861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24A2303-7708-C6A7-8631-DE0862B7AED0}"/>
              </a:ext>
            </a:extLst>
          </p:cNvPr>
          <p:cNvGrpSpPr/>
          <p:nvPr/>
        </p:nvGrpSpPr>
        <p:grpSpPr>
          <a:xfrm>
            <a:off x="648224" y="1844825"/>
            <a:ext cx="4139800" cy="2304256"/>
            <a:chOff x="648224" y="1988839"/>
            <a:chExt cx="3851768" cy="21602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C5C461A-56DD-10B2-D485-3387EF2C1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-60000">
              <a:off x="665827" y="2020390"/>
              <a:ext cx="3633455" cy="2048941"/>
            </a:xfrm>
            <a:prstGeom prst="rect">
              <a:avLst/>
            </a:prstGeom>
            <a:noFill/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AA2A02A-8363-5731-8011-BC817B9C00FD}"/>
                </a:ext>
              </a:extLst>
            </p:cNvPr>
            <p:cNvSpPr/>
            <p:nvPr/>
          </p:nvSpPr>
          <p:spPr>
            <a:xfrm>
              <a:off x="648224" y="1988839"/>
              <a:ext cx="3851768" cy="2160241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6FE54C0-707B-716F-61B7-756863AA52D4}"/>
                  </a:ext>
                </a:extLst>
              </p14:cNvPr>
              <p14:cNvContentPartPr/>
              <p14:nvPr/>
            </p14:nvContentPartPr>
            <p14:xfrm>
              <a:off x="1167274" y="3420489"/>
              <a:ext cx="3053880" cy="49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6FE54C0-707B-716F-61B7-756863AA52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1274" y="3348489"/>
                <a:ext cx="3125520" cy="19296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426DFF-DAC7-DF9A-8513-0CB46F97C226}"/>
              </a:ext>
            </a:extLst>
          </p:cNvPr>
          <p:cNvCxnSpPr>
            <a:endCxn id="8" idx="1"/>
          </p:cNvCxnSpPr>
          <p:nvPr/>
        </p:nvCxnSpPr>
        <p:spPr>
          <a:xfrm flipV="1">
            <a:off x="4283968" y="3420489"/>
            <a:ext cx="1080120" cy="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C756B7A-63E3-7DD5-4518-1BFCDCFDC060}"/>
                  </a:ext>
                </a:extLst>
              </p14:cNvPr>
              <p14:cNvContentPartPr/>
              <p14:nvPr/>
            </p14:nvContentPartPr>
            <p14:xfrm>
              <a:off x="5461714" y="3559449"/>
              <a:ext cx="2760120" cy="7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C756B7A-63E3-7DD5-4518-1BFCDCFDC0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5714" y="3415449"/>
                <a:ext cx="28317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0D6B13-B7DF-0364-306F-F8C6BD159906}"/>
                  </a:ext>
                </a:extLst>
              </p:cNvPr>
              <p:cNvSpPr txBox="1"/>
              <p:nvPr/>
            </p:nvSpPr>
            <p:spPr>
              <a:xfrm>
                <a:off x="877435" y="4292728"/>
                <a:ext cx="3021596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0D6B13-B7DF-0364-306F-F8C6BD159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35" y="4292728"/>
                <a:ext cx="3021596" cy="346890"/>
              </a:xfrm>
              <a:prstGeom prst="rect">
                <a:avLst/>
              </a:prstGeom>
              <a:blipFill>
                <a:blip r:embed="rId8"/>
                <a:stretch>
                  <a:fillRect l="-806" t="-3509" r="-1008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B1BA2B-E8D9-DC7D-E313-32D5B0ADD44F}"/>
                  </a:ext>
                </a:extLst>
              </p:cNvPr>
              <p:cNvSpPr txBox="1"/>
              <p:nvPr/>
            </p:nvSpPr>
            <p:spPr>
              <a:xfrm>
                <a:off x="5499085" y="3940734"/>
                <a:ext cx="3036472" cy="197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{</m:t>
                      </m:r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B1BA2B-E8D9-DC7D-E313-32D5B0ADD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085" y="3940734"/>
                <a:ext cx="3036472" cy="197426"/>
              </a:xfrm>
              <a:prstGeom prst="rect">
                <a:avLst/>
              </a:prstGeom>
              <a:blipFill>
                <a:blip r:embed="rId9"/>
                <a:stretch>
                  <a:fillRect l="-803" r="-1406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6FE9947-A87E-F1DC-12F7-138AD2EC66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3" r="51313"/>
          <a:stretch/>
        </p:blipFill>
        <p:spPr>
          <a:xfrm>
            <a:off x="1946884" y="5307782"/>
            <a:ext cx="1707433" cy="1469411"/>
          </a:xfrm>
          <a:prstGeom prst="rect">
            <a:avLst/>
          </a:prstGeom>
        </p:spPr>
      </p:pic>
      <p:pic>
        <p:nvPicPr>
          <p:cNvPr id="25" name="그림 24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D0D8B9-CA01-2866-FFA0-8B79EA5B58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2" t="12353"/>
          <a:stretch/>
        </p:blipFill>
        <p:spPr>
          <a:xfrm>
            <a:off x="6136325" y="5306833"/>
            <a:ext cx="1707433" cy="1496136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0B0FD19-7BAC-E6D2-0FC2-7B0CBFBF16CB}"/>
              </a:ext>
            </a:extLst>
          </p:cNvPr>
          <p:cNvSpPr/>
          <p:nvPr/>
        </p:nvSpPr>
        <p:spPr>
          <a:xfrm>
            <a:off x="448682" y="4833487"/>
            <a:ext cx="216024" cy="14401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9CA0D1-847D-F937-B576-8279FC6DA8E2}"/>
                  </a:ext>
                </a:extLst>
              </p:cNvPr>
              <p:cNvSpPr txBox="1"/>
              <p:nvPr/>
            </p:nvSpPr>
            <p:spPr>
              <a:xfrm>
                <a:off x="839828" y="4800111"/>
                <a:ext cx="3456716" cy="261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1200" dirty="0"/>
                  <a:t> 의 가중치 </a:t>
                </a:r>
                <a:r>
                  <a:rPr lang="en-US" altLang="ko-KR" sz="1200" dirty="0"/>
                  <a:t>(weight) </a:t>
                </a:r>
                <a:r>
                  <a:rPr lang="ko-KR" altLang="en-US" sz="1200" dirty="0"/>
                  <a:t>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sz="1200" dirty="0"/>
                  <a:t> 로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같음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9CA0D1-847D-F937-B576-8279FC6DA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28" y="4800111"/>
                <a:ext cx="3456716" cy="261803"/>
              </a:xfrm>
              <a:prstGeom prst="rect">
                <a:avLst/>
              </a:prstGeom>
              <a:blipFill>
                <a:blip r:embed="rId11"/>
                <a:stretch>
                  <a:fillRect l="-1587" t="-6977"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BCA540E-3FF3-D5DB-8F2E-82C43ABE8F89}"/>
              </a:ext>
            </a:extLst>
          </p:cNvPr>
          <p:cNvSpPr/>
          <p:nvPr/>
        </p:nvSpPr>
        <p:spPr>
          <a:xfrm>
            <a:off x="5300402" y="4405366"/>
            <a:ext cx="216024" cy="14401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C6C1FE-172D-5508-474B-54580D483CFE}"/>
                  </a:ext>
                </a:extLst>
              </p:cNvPr>
              <p:cNvSpPr txBox="1"/>
              <p:nvPr/>
            </p:nvSpPr>
            <p:spPr>
              <a:xfrm>
                <a:off x="5708332" y="4405366"/>
                <a:ext cx="3193054" cy="453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p>
                      <m:sSup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ko-KR" altLang="en-US" sz="1200" dirty="0"/>
                  <a:t> 의 가중치가</a:t>
                </a:r>
                <a:endParaRPr lang="en-US" altLang="ko-KR" sz="1200" dirty="0"/>
              </a:p>
              <a:p>
                <a:pPr>
                  <a:spcBef>
                    <a:spcPts val="600"/>
                  </a:spcBef>
                </a:pPr>
                <a:r>
                  <a:rPr lang="en-US" altLang="ko-KR" sz="1200" dirty="0"/>
                  <a:t>   </a:t>
                </a:r>
                <a:r>
                  <a:rPr lang="ko-KR" alt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r>
                      <a:rPr lang="ko-KR" alt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ko-KR" altLang="en-US" sz="1200" dirty="0"/>
                  <a:t> </a:t>
                </a:r>
                <a:r>
                  <a:rPr lang="en-US" altLang="ko-KR" sz="1200" dirty="0"/>
                  <a:t>exponential </a:t>
                </a:r>
                <a:r>
                  <a:rPr lang="ko-KR" altLang="en-US" sz="1200" dirty="0"/>
                  <a:t>하게 증가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C6C1FE-172D-5508-474B-54580D483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332" y="4405366"/>
                <a:ext cx="3193054" cy="453970"/>
              </a:xfrm>
              <a:prstGeom prst="rect">
                <a:avLst/>
              </a:prstGeom>
              <a:blipFill>
                <a:blip r:embed="rId12"/>
                <a:stretch>
                  <a:fillRect l="-1718" t="-9459" b="-189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75DE598-A2F0-7ABD-A750-F653F877B8B9}"/>
              </a:ext>
            </a:extLst>
          </p:cNvPr>
          <p:cNvSpPr/>
          <p:nvPr/>
        </p:nvSpPr>
        <p:spPr>
          <a:xfrm>
            <a:off x="5300043" y="5068562"/>
            <a:ext cx="216024" cy="14401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3F9C75-0BCA-A878-F20E-3AC3EF4A0A82}"/>
              </a:ext>
            </a:extLst>
          </p:cNvPr>
          <p:cNvSpPr txBox="1"/>
          <p:nvPr/>
        </p:nvSpPr>
        <p:spPr>
          <a:xfrm>
            <a:off x="5640163" y="5026885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</a:rPr>
              <a:t>최신 데이터의 가중치를 크게 함</a:t>
            </a:r>
          </a:p>
        </p:txBody>
      </p:sp>
    </p:spTree>
    <p:extLst>
      <p:ext uri="{BB962C8B-B14F-4D97-AF65-F5344CB8AC3E}">
        <p14:creationId xmlns:p14="http://schemas.microsoft.com/office/powerpoint/2010/main" val="175480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6C0FE-6E0F-1253-CC5F-27015B6B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</a:t>
            </a:r>
            <a:r>
              <a:rPr lang="ko-KR" altLang="en-US" dirty="0"/>
              <a:t> </a:t>
            </a:r>
            <a:r>
              <a:rPr lang="en-US" altLang="ko-KR" dirty="0"/>
              <a:t>Control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2806B-09DC-A294-5167-65541DE8A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Monte</a:t>
            </a:r>
            <a:r>
              <a:rPr lang="ko-KR" altLang="en-US" dirty="0"/>
              <a:t> </a:t>
            </a:r>
            <a:r>
              <a:rPr lang="en-US" altLang="ko-KR" dirty="0"/>
              <a:t>Carlo Method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82ABFB-3FB3-83F1-0D92-4351992F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19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B9E6A0-654B-4170-5170-323E5A2DA113}"/>
              </a:ext>
            </a:extLst>
          </p:cNvPr>
          <p:cNvGrpSpPr/>
          <p:nvPr/>
        </p:nvGrpSpPr>
        <p:grpSpPr>
          <a:xfrm>
            <a:off x="251520" y="2195229"/>
            <a:ext cx="4176464" cy="3921299"/>
            <a:chOff x="1043608" y="1772816"/>
            <a:chExt cx="4608512" cy="424847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BF6F85B-C006-C226-343A-32A66EB2073D}"/>
                </a:ext>
              </a:extLst>
            </p:cNvPr>
            <p:cNvGrpSpPr/>
            <p:nvPr/>
          </p:nvGrpSpPr>
          <p:grpSpPr>
            <a:xfrm>
              <a:off x="1043608" y="1772816"/>
              <a:ext cx="4563112" cy="4215308"/>
              <a:chOff x="1043608" y="1772816"/>
              <a:chExt cx="4563112" cy="421530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F199EAE-37F3-9874-9C1F-3312FA78C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43608" y="1772816"/>
                <a:ext cx="4563112" cy="3648584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661DFEA-0E51-6E36-5A0C-BC111B351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480000">
                <a:off x="1187624" y="5559439"/>
                <a:ext cx="1524213" cy="428685"/>
              </a:xfrm>
              <a:prstGeom prst="rect">
                <a:avLst/>
              </a:prstGeom>
            </p:spPr>
          </p:pic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D6DA45D-6078-36D8-E760-20A3D7CDE363}"/>
                </a:ext>
              </a:extLst>
            </p:cNvPr>
            <p:cNvSpPr/>
            <p:nvPr/>
          </p:nvSpPr>
          <p:spPr>
            <a:xfrm>
              <a:off x="1043608" y="1772816"/>
              <a:ext cx="4608512" cy="4248472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DA0D1AD-41F3-C540-54F7-E95482B9FFA0}"/>
              </a:ext>
            </a:extLst>
          </p:cNvPr>
          <p:cNvGrpSpPr/>
          <p:nvPr/>
        </p:nvGrpSpPr>
        <p:grpSpPr>
          <a:xfrm>
            <a:off x="4788024" y="2195229"/>
            <a:ext cx="3898776" cy="3937366"/>
            <a:chOff x="4788024" y="2195229"/>
            <a:chExt cx="3898776" cy="39373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9F88D1-4039-ED51-9C45-0F49A5886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60000">
              <a:off x="4934348" y="2195229"/>
              <a:ext cx="3752452" cy="387246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FC68888-93B6-A7F8-04C7-7D9AD033CA04}"/>
                </a:ext>
              </a:extLst>
            </p:cNvPr>
            <p:cNvSpPr/>
            <p:nvPr/>
          </p:nvSpPr>
          <p:spPr>
            <a:xfrm>
              <a:off x="4788024" y="2195229"/>
              <a:ext cx="3898776" cy="3937366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CF98201-041E-FE3F-CFCF-8B9926E007EE}"/>
              </a:ext>
            </a:extLst>
          </p:cNvPr>
          <p:cNvSpPr txBox="1"/>
          <p:nvPr/>
        </p:nvSpPr>
        <p:spPr>
          <a:xfrm>
            <a:off x="1127887" y="1816262"/>
            <a:ext cx="216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(policy evaluation)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CD7FE-85BE-A980-BA8B-622B3414F62D}"/>
              </a:ext>
            </a:extLst>
          </p:cNvPr>
          <p:cNvSpPr txBox="1"/>
          <p:nvPr/>
        </p:nvSpPr>
        <p:spPr>
          <a:xfrm>
            <a:off x="5755311" y="1802570"/>
            <a:ext cx="183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(policy control) </a:t>
            </a:r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2FA429C-1122-5811-5C04-CC3580D04A76}"/>
              </a:ext>
            </a:extLst>
          </p:cNvPr>
          <p:cNvSpPr/>
          <p:nvPr/>
        </p:nvSpPr>
        <p:spPr>
          <a:xfrm>
            <a:off x="4499992" y="4221088"/>
            <a:ext cx="216026" cy="216024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C8C7A925-C47B-99D3-FD9B-C7DA61ECB5BB}"/>
                  </a:ext>
                </a:extLst>
              </p14:cNvPr>
              <p14:cNvContentPartPr/>
              <p14:nvPr/>
            </p14:nvContentPartPr>
            <p14:xfrm>
              <a:off x="1061074" y="4923129"/>
              <a:ext cx="776160" cy="244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C8C7A925-C47B-99D3-FD9B-C7DA61ECB5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5074" y="4851129"/>
                <a:ext cx="8478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F4A24EE-3CB0-DE86-8F7D-CBE0EE522097}"/>
                  </a:ext>
                </a:extLst>
              </p14:cNvPr>
              <p14:cNvContentPartPr/>
              <p14:nvPr/>
            </p14:nvContentPartPr>
            <p14:xfrm>
              <a:off x="5812714" y="5037249"/>
              <a:ext cx="955800" cy="165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F4A24EE-3CB0-DE86-8F7D-CBE0EE5220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76714" y="4965249"/>
                <a:ext cx="10274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01310AB-7F93-CC93-C3B8-F7483D1A253C}"/>
                  </a:ext>
                </a:extLst>
              </p14:cNvPr>
              <p14:cNvContentPartPr/>
              <p14:nvPr/>
            </p14:nvContentPartPr>
            <p14:xfrm>
              <a:off x="318394" y="2473689"/>
              <a:ext cx="1347120" cy="327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01310AB-7F93-CC93-C3B8-F7483D1A25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394" y="2401689"/>
                <a:ext cx="14187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1BFD3A0F-6F59-74B8-746D-09C06BCBB765}"/>
                  </a:ext>
                </a:extLst>
              </p14:cNvPr>
              <p14:cNvContentPartPr/>
              <p14:nvPr/>
            </p14:nvContentPartPr>
            <p14:xfrm>
              <a:off x="5012794" y="2489889"/>
              <a:ext cx="1150560" cy="334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1BFD3A0F-6F59-74B8-746D-09C06BCBB7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76794" y="2418249"/>
                <a:ext cx="122220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51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CCA37-D5C4-D68D-1C43-97C7CC7F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B0B558-D1F7-4A17-E07E-8C7F8D2B7E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000" dirty="0"/>
                  <a:t>Value Function</a:t>
                </a:r>
              </a:p>
              <a:p>
                <a:pPr lvl="1"/>
                <a:r>
                  <a:rPr lang="en-US" altLang="ko-KR" sz="1400" dirty="0"/>
                  <a:t>State value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400" dirty="0"/>
              </a:p>
              <a:p>
                <a:pPr lvl="1"/>
                <a:r>
                  <a:rPr lang="en-US" altLang="ko-KR" sz="1400" dirty="0"/>
                  <a:t>Action value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Q function</a:t>
                </a:r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  <a:p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CB0B558-D1F7-4A17-E07E-8C7F8D2B7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5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7D8EF-F6CE-9973-1DB8-12A02F02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323463-C99E-13C5-B652-8D5A29B7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068960"/>
            <a:ext cx="2305772" cy="1728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DCA88B-A3E2-33F4-E330-B86E50CCC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172" y="3044371"/>
            <a:ext cx="2286395" cy="1728193"/>
          </a:xfrm>
          <a:prstGeom prst="rect">
            <a:avLst/>
          </a:prstGeom>
        </p:spPr>
      </p:pic>
      <p:pic>
        <p:nvPicPr>
          <p:cNvPr id="9" name="그림 8" descr="스크린샷, 과일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B3179A-E6F5-9A0D-D6F5-8804BA84E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5"/>
          <a:stretch/>
        </p:blipFill>
        <p:spPr>
          <a:xfrm>
            <a:off x="521768" y="3077843"/>
            <a:ext cx="2552598" cy="17193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5C018-72EF-076F-B01B-305685424410}"/>
              </a:ext>
            </a:extLst>
          </p:cNvPr>
          <p:cNvSpPr txBox="1"/>
          <p:nvPr/>
        </p:nvSpPr>
        <p:spPr>
          <a:xfrm>
            <a:off x="263736" y="4753835"/>
            <a:ext cx="3068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agent,</a:t>
            </a:r>
            <a:r>
              <a:rPr lang="ko-KR" altLang="en-US" sz="1200" dirty="0"/>
              <a:t> </a:t>
            </a:r>
            <a:r>
              <a:rPr lang="en-US" altLang="ko-KR" sz="1200" dirty="0"/>
              <a:t>environment,</a:t>
            </a:r>
            <a:r>
              <a:rPr lang="ko-KR" altLang="en-US" sz="1200" dirty="0"/>
              <a:t> </a:t>
            </a:r>
            <a:r>
              <a:rPr lang="en-US" altLang="ko-KR" sz="1200" dirty="0"/>
              <a:t>state,</a:t>
            </a:r>
            <a:r>
              <a:rPr lang="ko-KR" altLang="en-US" sz="1200" dirty="0"/>
              <a:t> </a:t>
            </a:r>
            <a:r>
              <a:rPr lang="en-US" altLang="ko-KR" sz="1200" dirty="0"/>
              <a:t>reward,</a:t>
            </a:r>
            <a:r>
              <a:rPr lang="ko-KR" altLang="en-US" sz="1200" dirty="0"/>
              <a:t> </a:t>
            </a:r>
            <a:r>
              <a:rPr lang="en-US" altLang="ko-KR" sz="1200" dirty="0"/>
              <a:t>action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33589-BDAD-843A-DA6C-19D189ABF0DD}"/>
              </a:ext>
            </a:extLst>
          </p:cNvPr>
          <p:cNvSpPr txBox="1"/>
          <p:nvPr/>
        </p:nvSpPr>
        <p:spPr>
          <a:xfrm>
            <a:off x="3996818" y="4780481"/>
            <a:ext cx="103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(state-value)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BD789-A24D-A66F-F78C-55015BB4897C}"/>
              </a:ext>
            </a:extLst>
          </p:cNvPr>
          <p:cNvSpPr txBox="1"/>
          <p:nvPr/>
        </p:nvSpPr>
        <p:spPr>
          <a:xfrm>
            <a:off x="6589106" y="4768498"/>
            <a:ext cx="1818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(action-value / Q table)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28C1F9-7F0E-FB7E-7F37-4AE13DD2BA61}"/>
                  </a:ext>
                </a:extLst>
              </p:cNvPr>
              <p:cNvSpPr txBox="1"/>
              <p:nvPr/>
            </p:nvSpPr>
            <p:spPr>
              <a:xfrm>
                <a:off x="7145925" y="1741067"/>
                <a:ext cx="12614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sz="1200" dirty="0"/>
                  <a:t>discount rate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28C1F9-7F0E-FB7E-7F37-4AE13DD2B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925" y="1741067"/>
                <a:ext cx="1261499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749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EB711-B662-4C1B-DB4B-ADDD9328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</a:t>
            </a:r>
            <a:r>
              <a:rPr lang="ko-KR" altLang="en-US" dirty="0"/>
              <a:t> </a:t>
            </a:r>
            <a:r>
              <a:rPr lang="en-US" altLang="ko-KR" dirty="0"/>
              <a:t>Control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C338D1-6FC7-C25F-9DBA-9B79C90E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F43FD-A8FD-AEE5-7687-814703B74797}"/>
              </a:ext>
            </a:extLst>
          </p:cNvPr>
          <p:cNvSpPr txBox="1"/>
          <p:nvPr/>
        </p:nvSpPr>
        <p:spPr>
          <a:xfrm>
            <a:off x="507174" y="883459"/>
            <a:ext cx="99418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D1482-61CB-CBFD-CD5C-6D0771E2B94F}"/>
              </a:ext>
            </a:extLst>
          </p:cNvPr>
          <p:cNvSpPr txBox="1"/>
          <p:nvPr/>
        </p:nvSpPr>
        <p:spPr>
          <a:xfrm>
            <a:off x="1587294" y="883459"/>
            <a:ext cx="147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mc_control.py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67AD0D-6BA7-2640-4327-CF2E4563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651"/>
          <a:stretch/>
        </p:blipFill>
        <p:spPr>
          <a:xfrm>
            <a:off x="343760" y="1351859"/>
            <a:ext cx="4228240" cy="53732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E0FEC8-1732-D817-DC5B-85CA986E7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351859"/>
            <a:ext cx="4021279" cy="42117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6142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E6C30-E58B-7C86-7557-24C5C23E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</a:t>
            </a:r>
            <a:r>
              <a:rPr lang="ko-KR" altLang="en-US" dirty="0"/>
              <a:t> </a:t>
            </a:r>
            <a:r>
              <a:rPr lang="en-US" altLang="ko-KR" dirty="0"/>
              <a:t>Control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A76F3-5513-202C-8C04-301B91E23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CE35B-E23A-4453-8A71-F8234CB42FA0}"/>
              </a:ext>
            </a:extLst>
          </p:cNvPr>
          <p:cNvSpPr txBox="1"/>
          <p:nvPr/>
        </p:nvSpPr>
        <p:spPr>
          <a:xfrm>
            <a:off x="507174" y="883459"/>
            <a:ext cx="99418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실습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pic>
        <p:nvPicPr>
          <p:cNvPr id="7" name="그림 6" descr="텍스트, 스크린샷, 도표, 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0FA828-7026-D077-AC0C-AA577DD8F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/>
          <a:stretch/>
        </p:blipFill>
        <p:spPr>
          <a:xfrm>
            <a:off x="395536" y="1861612"/>
            <a:ext cx="3763895" cy="2808881"/>
          </a:xfrm>
          <a:prstGeom prst="rect">
            <a:avLst/>
          </a:prstGeom>
        </p:spPr>
      </p:pic>
      <p:pic>
        <p:nvPicPr>
          <p:cNvPr id="9" name="그림 8" descr="텍스트, 스크린샷, 번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104F3BF-BADA-7BE6-C3E1-4DFE31EA2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7"/>
          <a:stretch/>
        </p:blipFill>
        <p:spPr>
          <a:xfrm>
            <a:off x="4667476" y="1802519"/>
            <a:ext cx="3771448" cy="2882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ADF248-2B0E-0F75-E4DE-9E03E8FBA5AE}"/>
              </a:ext>
            </a:extLst>
          </p:cNvPr>
          <p:cNvSpPr txBox="1"/>
          <p:nvPr/>
        </p:nvSpPr>
        <p:spPr>
          <a:xfrm>
            <a:off x="1437349" y="490998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 </a:t>
            </a:r>
            <a:r>
              <a:rPr lang="ko-KR" altLang="en-US" dirty="0"/>
              <a:t>함수 시각화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0C516-D25C-79E5-0DF3-E38607EA520D}"/>
              </a:ext>
            </a:extLst>
          </p:cNvPr>
          <p:cNvSpPr txBox="1"/>
          <p:nvPr/>
        </p:nvSpPr>
        <p:spPr>
          <a:xfrm>
            <a:off x="4966900" y="4909982"/>
            <a:ext cx="317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Q </a:t>
            </a:r>
            <a:r>
              <a:rPr lang="ko-KR" altLang="en-US" dirty="0"/>
              <a:t>함수에 대한 </a:t>
            </a:r>
            <a:r>
              <a:rPr lang="en-US" altLang="ko-KR" dirty="0"/>
              <a:t>greedy policy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996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823CA-B62F-33A4-2EC0-FE0D7B3B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10F1E-EEB4-3CF7-7CC5-B242E8139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Monte</a:t>
            </a:r>
            <a:r>
              <a:rPr lang="ko-KR" altLang="en-US" dirty="0"/>
              <a:t> </a:t>
            </a:r>
            <a:r>
              <a:rPr lang="en-US" altLang="ko-KR" dirty="0"/>
              <a:t>Carlo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</a:p>
          <a:p>
            <a:pPr lvl="1"/>
            <a:r>
              <a:rPr lang="ko-KR" altLang="en-US" dirty="0"/>
              <a:t>환경 모델 없이 정책을 평가하고 제어할 수 있음</a:t>
            </a:r>
            <a:endParaRPr lang="en-US" altLang="ko-KR" dirty="0"/>
          </a:p>
          <a:p>
            <a:pPr lvl="2"/>
            <a:r>
              <a:rPr lang="en-US" altLang="ko-KR" dirty="0"/>
              <a:t>Q </a:t>
            </a:r>
            <a:r>
              <a:rPr lang="ko-KR" altLang="en-US" dirty="0"/>
              <a:t>함수 평가</a:t>
            </a:r>
            <a:endParaRPr lang="en-US" altLang="ko-KR" dirty="0"/>
          </a:p>
          <a:p>
            <a:pPr lvl="2"/>
            <a:r>
              <a:rPr lang="el-GR" altLang="ko-KR" dirty="0"/>
              <a:t>ε</a:t>
            </a:r>
            <a:r>
              <a:rPr lang="en-US" altLang="ko-KR" dirty="0"/>
              <a:t>-greedy</a:t>
            </a:r>
          </a:p>
          <a:p>
            <a:pPr lvl="1"/>
            <a:r>
              <a:rPr lang="ko-KR" altLang="en-US" dirty="0"/>
              <a:t>에피소드가 끝나야 정책을 평가할 수 있음</a:t>
            </a:r>
            <a:endParaRPr lang="en-US" altLang="ko-KR" dirty="0"/>
          </a:p>
          <a:p>
            <a:pPr lvl="2"/>
            <a:r>
              <a:rPr lang="ko-KR" altLang="en-US" dirty="0"/>
              <a:t>일회성 과제에만 적용 가능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지속성 과제에는 적용 어려움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9D4E70-0AF5-2905-C3C3-F687C6A62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36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79AC8-9EF2-F635-66D2-C57A085B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1B494AD-ABBA-4DB9-82D1-4E33BABBE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dirty="0">
                    <a:solidFill>
                      <a:srgbClr val="FF0000"/>
                    </a:solidFill>
                  </a:rPr>
                  <a:t>(Q) </a:t>
                </a:r>
                <a:r>
                  <a:rPr lang="en-US" altLang="ko-KR" dirty="0"/>
                  <a:t>Monte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Carlo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Method</a:t>
                </a:r>
                <a:r>
                  <a:rPr lang="ko-KR" altLang="en-US" dirty="0"/>
                  <a:t> 를 </a:t>
                </a:r>
                <a:r>
                  <a:rPr lang="ko-KR" altLang="en-US" sz="2400" dirty="0"/>
                  <a:t>적용하여 </a:t>
                </a:r>
                <a:r>
                  <a:rPr lang="en-US" altLang="ko-KR" sz="2400" dirty="0"/>
                  <a:t>5x5 Grid World </a:t>
                </a:r>
                <a:r>
                  <a:rPr lang="ko-KR" altLang="en-US" sz="2400" dirty="0"/>
                  <a:t>에</a:t>
                </a:r>
                <a:r>
                  <a:rPr lang="en-US" altLang="ko-KR" sz="2400" dirty="0"/>
                  <a:t> </a:t>
                </a:r>
                <a:r>
                  <a:rPr lang="ko-KR" altLang="en-US" sz="2400" dirty="0"/>
                  <a:t>대한 </a:t>
                </a:r>
                <a:r>
                  <a:rPr lang="en-US" altLang="ko-KR" sz="2400" dirty="0"/>
                  <a:t>Q</a:t>
                </a:r>
                <a:r>
                  <a:rPr lang="ko-KR" altLang="en-US" sz="2400" dirty="0"/>
                  <a:t>함수를 시각화하고 및 </a:t>
                </a:r>
                <a:r>
                  <a:rPr lang="en-US" altLang="ko-KR" sz="2400" dirty="0"/>
                  <a:t>policy </a:t>
                </a:r>
                <a:r>
                  <a:rPr lang="ko-KR" altLang="en-US" sz="2400" dirty="0"/>
                  <a:t>를 구하라</a:t>
                </a:r>
                <a:r>
                  <a:rPr lang="en-US" altLang="ko-KR" sz="2400" dirty="0"/>
                  <a:t>.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ko-KR" sz="2000" dirty="0"/>
                  <a:t>      (1) </a:t>
                </a:r>
                <a:r>
                  <a:rPr lang="ko-KR" altLang="en-US" sz="2000" dirty="0"/>
                  <a:t>파라메터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sz="2000" dirty="0"/>
                  <a:t> 을 변경하며 결과 비교</a:t>
                </a:r>
                <a:endParaRPr lang="en-US" altLang="ko-KR" sz="2000" dirty="0"/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altLang="ko-KR" sz="2000" dirty="0"/>
                  <a:t>      (2) </a:t>
                </a:r>
                <a:r>
                  <a:rPr lang="ko-KR" altLang="en-US" sz="2000" dirty="0"/>
                  <a:t>파라메터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ko-KR" altLang="en-US" sz="2000" dirty="0" err="1"/>
                  <a:t>를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변경하며 결과 비교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1B494AD-ABBA-4DB9-82D1-4E33BABBE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D93BE-53AA-BF71-A60B-13D1DE2D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23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016584-E552-4EFD-1AB0-5C7CE2C11270}"/>
              </a:ext>
            </a:extLst>
          </p:cNvPr>
          <p:cNvGraphicFramePr>
            <a:graphicFrameLocks noGrp="1"/>
          </p:cNvGraphicFramePr>
          <p:nvPr/>
        </p:nvGraphicFramePr>
        <p:xfrm>
          <a:off x="2843808" y="2993867"/>
          <a:ext cx="4032450" cy="331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90">
                  <a:extLst>
                    <a:ext uri="{9D8B030D-6E8A-4147-A177-3AD203B41FA5}">
                      <a16:colId xmlns:a16="http://schemas.microsoft.com/office/drawing/2014/main" val="1356835313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1171191419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3943071196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3201293431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3400787999"/>
                    </a:ext>
                  </a:extLst>
                </a:gridCol>
              </a:tblGrid>
              <a:tr h="66247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676363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120145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605064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0503423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481262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D05553C-E376-2D27-484F-887C963C5C6A}"/>
              </a:ext>
            </a:extLst>
          </p:cNvPr>
          <p:cNvGrpSpPr/>
          <p:nvPr/>
        </p:nvGrpSpPr>
        <p:grpSpPr>
          <a:xfrm>
            <a:off x="2987824" y="2600962"/>
            <a:ext cx="4361640" cy="3705275"/>
            <a:chOff x="1979712" y="2027983"/>
            <a:chExt cx="4361640" cy="37052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FB307F4-EA06-AAD8-E27F-772C40DC9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0072" y="2421814"/>
              <a:ext cx="533474" cy="62873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249F8A2-5B92-1D00-883A-76D8BA49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712" y="5172292"/>
              <a:ext cx="504056" cy="56096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311BA3-A713-1E64-6AE4-261E4A43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2981" y="2420888"/>
              <a:ext cx="562053" cy="5906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1C2B749-BE56-485C-3C55-456AFC8E9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5782" y="4437112"/>
              <a:ext cx="562053" cy="5906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8C5732-711B-2E5F-F196-38EE380ED906}"/>
                </a:ext>
              </a:extLst>
            </p:cNvPr>
            <p:cNvSpPr txBox="1"/>
            <p:nvPr/>
          </p:nvSpPr>
          <p:spPr>
            <a:xfrm>
              <a:off x="5868146" y="2588315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+1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CA359F-85BA-E728-58AA-DE92534C39A3}"/>
                </a:ext>
              </a:extLst>
            </p:cNvPr>
            <p:cNvSpPr txBox="1"/>
            <p:nvPr/>
          </p:nvSpPr>
          <p:spPr>
            <a:xfrm>
              <a:off x="5830475" y="4576686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3E5A0B-54F7-D7B5-9866-CA82D4164A1D}"/>
                </a:ext>
              </a:extLst>
            </p:cNvPr>
            <p:cNvSpPr txBox="1"/>
            <p:nvPr/>
          </p:nvSpPr>
          <p:spPr>
            <a:xfrm>
              <a:off x="4369060" y="2027983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-1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685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40943-AD4E-361B-C22E-62EA3E9C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45DC4-9F95-FD0C-80DE-AD5942D32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Dynamic Programming</a:t>
            </a:r>
          </a:p>
          <a:p>
            <a:pPr lvl="1"/>
            <a:r>
              <a:rPr lang="en-US" altLang="ko-KR" sz="1400" dirty="0"/>
              <a:t>Calculation of state-value and action value by Bellman equation</a:t>
            </a:r>
          </a:p>
          <a:p>
            <a:pPr lvl="1"/>
            <a:r>
              <a:rPr lang="en-US" altLang="ko-KR" sz="1400" dirty="0"/>
              <a:t>Iterative evaluation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12173-299B-06A5-FD59-14FC7E1E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28892-F9FF-7E08-747C-2A27D57C4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2" r="19543"/>
          <a:stretch/>
        </p:blipFill>
        <p:spPr>
          <a:xfrm>
            <a:off x="3275856" y="2097961"/>
            <a:ext cx="3096344" cy="401868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FA2F64-DC62-ABAA-840C-2273FCA88986}"/>
                  </a:ext>
                </a:extLst>
              </p:cNvPr>
              <p:cNvSpPr txBox="1"/>
              <p:nvPr/>
            </p:nvSpPr>
            <p:spPr>
              <a:xfrm>
                <a:off x="827584" y="5160769"/>
                <a:ext cx="43903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⇒  많은 </a:t>
                </a:r>
                <a:r>
                  <a:rPr lang="ko-KR" altLang="en-US" sz="1400" dirty="0" err="1"/>
                  <a:t>계산량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환경 모델 필요</a:t>
                </a:r>
                <a:r>
                  <a:rPr lang="en-US" altLang="ko-KR" sz="14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), 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FA2F64-DC62-ABAA-840C-2273FCA88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160769"/>
                <a:ext cx="4390369" cy="307777"/>
              </a:xfrm>
              <a:prstGeom prst="rect">
                <a:avLst/>
              </a:prstGeom>
              <a:blipFill>
                <a:blip r:embed="rId3"/>
                <a:stretch>
                  <a:fillRect l="-417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C08507B-0007-59DD-B297-609B59E4E99C}"/>
              </a:ext>
            </a:extLst>
          </p:cNvPr>
          <p:cNvSpPr txBox="1"/>
          <p:nvPr/>
        </p:nvSpPr>
        <p:spPr>
          <a:xfrm>
            <a:off x="827584" y="5537040"/>
            <a:ext cx="5234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⇒  복잡한 환경 및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환경 모델을 알 수 없는 문제에 적용 어려움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EAF856-380D-EDEB-4F82-4B452D990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7" y="2678740"/>
            <a:ext cx="2200098" cy="16890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A81C5F-5B20-5676-AAF6-8A6E75125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223" y="2678740"/>
            <a:ext cx="2200098" cy="16522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DF8DEE-04D3-57E4-0FAB-B246228EC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739" y="2678740"/>
            <a:ext cx="2200098" cy="1648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9775AF-6EF8-9E47-2926-9809683F4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256" y="2678740"/>
            <a:ext cx="2200099" cy="1660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E96896-AF9A-7DB4-242A-BDE0E5DEC352}"/>
                  </a:ext>
                </a:extLst>
              </p:cNvPr>
              <p:cNvSpPr txBox="1"/>
              <p:nvPr/>
            </p:nvSpPr>
            <p:spPr>
              <a:xfrm>
                <a:off x="971600" y="4434814"/>
                <a:ext cx="7583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E96896-AF9A-7DB4-242A-BDE0E5DEC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434814"/>
                <a:ext cx="75834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C1BBB2-2953-4A37-387D-41089938A5B0}"/>
                  </a:ext>
                </a:extLst>
              </p:cNvPr>
              <p:cNvSpPr txBox="1"/>
              <p:nvPr/>
            </p:nvSpPr>
            <p:spPr>
              <a:xfrm>
                <a:off x="3126097" y="4444010"/>
                <a:ext cx="7583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C1BBB2-2953-4A37-387D-41089938A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097" y="4444010"/>
                <a:ext cx="758349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580CE8-684A-7AE5-F3CA-5D766026B8BE}"/>
                  </a:ext>
                </a:extLst>
              </p:cNvPr>
              <p:cNvSpPr txBox="1"/>
              <p:nvPr/>
            </p:nvSpPr>
            <p:spPr>
              <a:xfrm>
                <a:off x="5361613" y="4434814"/>
                <a:ext cx="629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2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580CE8-684A-7AE5-F3CA-5D766026B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613" y="4434814"/>
                <a:ext cx="629211" cy="338554"/>
              </a:xfrm>
              <a:prstGeom prst="rect">
                <a:avLst/>
              </a:prstGeom>
              <a:blipFill>
                <a:blip r:embed="rId10"/>
                <a:stretch>
                  <a:fillRect t="-5357" r="-3883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2865ED-C56D-B925-80DF-6E41E752DDD2}"/>
                  </a:ext>
                </a:extLst>
              </p:cNvPr>
              <p:cNvSpPr txBox="1"/>
              <p:nvPr/>
            </p:nvSpPr>
            <p:spPr>
              <a:xfrm>
                <a:off x="7515818" y="4430901"/>
                <a:ext cx="6292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3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2865ED-C56D-B925-80DF-6E41E752D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818" y="4430901"/>
                <a:ext cx="629211" cy="338554"/>
              </a:xfrm>
              <a:prstGeom prst="rect">
                <a:avLst/>
              </a:prstGeom>
              <a:blipFill>
                <a:blip r:embed="rId11"/>
                <a:stretch>
                  <a:fillRect t="-5455" r="-3883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97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B5869-79D9-106A-6DCD-9E620D1F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F705-776B-2661-E76D-68BDD4D03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Monte Carlo Method</a:t>
            </a:r>
          </a:p>
          <a:p>
            <a:pPr lvl="1">
              <a:spcBef>
                <a:spcPts val="1200"/>
              </a:spcBef>
            </a:pP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 Computational algorithms that rely on </a:t>
            </a:r>
            <a:r>
              <a:rPr lang="en-US" altLang="ko-KR" dirty="0">
                <a:solidFill>
                  <a:srgbClr val="00B050"/>
                </a:solidFill>
              </a:rPr>
              <a:t>repeated random sampling</a:t>
            </a:r>
          </a:p>
          <a:p>
            <a:pPr lvl="1">
              <a:spcBef>
                <a:spcPts val="1200"/>
              </a:spcBef>
            </a:pPr>
            <a:r>
              <a:rPr lang="en-US" altLang="ko-KR" dirty="0"/>
              <a:t>(</a:t>
            </a:r>
            <a:r>
              <a:rPr lang="ko-KR" altLang="en-US" dirty="0"/>
              <a:t>어원</a:t>
            </a:r>
            <a:r>
              <a:rPr lang="en-US" altLang="ko-KR" dirty="0"/>
              <a:t>) Monaco </a:t>
            </a:r>
            <a:r>
              <a:rPr lang="ko-KR" altLang="en-US" dirty="0"/>
              <a:t>의 </a:t>
            </a:r>
            <a:r>
              <a:rPr lang="en-US" altLang="ko-KR" dirty="0"/>
              <a:t>Monte</a:t>
            </a:r>
            <a:r>
              <a:rPr lang="ko-KR" altLang="en-US" dirty="0"/>
              <a:t> </a:t>
            </a:r>
            <a:r>
              <a:rPr lang="en-US" altLang="ko-KR" dirty="0"/>
              <a:t>Carlo Casino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(ex) </a:t>
            </a:r>
            <a:r>
              <a:rPr lang="ko-KR" altLang="en-US" dirty="0"/>
              <a:t>원주율 </a:t>
            </a:r>
            <a:r>
              <a:rPr lang="el-GR" altLang="ko-KR" dirty="0"/>
              <a:t>π</a:t>
            </a:r>
            <a:r>
              <a:rPr lang="en-US" altLang="ko-KR" dirty="0"/>
              <a:t> </a:t>
            </a:r>
            <a:r>
              <a:rPr lang="ko-KR" altLang="en-US" dirty="0"/>
              <a:t>값 구하기 </a:t>
            </a:r>
            <a:r>
              <a:rPr lang="en-US" altLang="ko-KR" dirty="0"/>
              <a:t>(Wikipedia)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956602-07E5-952E-75A0-EDB18AC24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6DA29-7B40-A214-8EBE-A653AB471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243" y="3108493"/>
            <a:ext cx="27622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5F2673-915C-28A4-9DD8-3D0221AF1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4" y="3847548"/>
            <a:ext cx="5715798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2CB88-0757-49EF-D576-D16AF404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D89233-E4B6-55FD-F0E3-9EB95AF9B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주사위 눈의 합</a:t>
            </a:r>
            <a:endParaRPr lang="en-US" altLang="ko-KR" dirty="0"/>
          </a:p>
          <a:p>
            <a:pPr lvl="1"/>
            <a:r>
              <a:rPr lang="ko-KR" altLang="en-US" dirty="0"/>
              <a:t>주사위 두 개를 던져서 나오는 눈의 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Probability distribution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Expectation value = 7.0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B2E15-1ED9-3041-B751-EE476157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 descr="화이트, 스케치, 옷걸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37E697C-55B3-548A-DB0F-7AEABC1D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6"/>
          <a:stretch/>
        </p:blipFill>
        <p:spPr>
          <a:xfrm>
            <a:off x="1239359" y="2276872"/>
            <a:ext cx="6406199" cy="1584176"/>
          </a:xfrm>
          <a:prstGeom prst="rect">
            <a:avLst/>
          </a:prstGeom>
        </p:spPr>
      </p:pic>
      <p:pic>
        <p:nvPicPr>
          <p:cNvPr id="8" name="그림 7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0C1BFF9-44AE-7349-23C6-55933ACAC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4"/>
          <a:stretch/>
        </p:blipFill>
        <p:spPr>
          <a:xfrm>
            <a:off x="1394162" y="4329100"/>
            <a:ext cx="635567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0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3976D-BACE-5E6A-BAE5-C3D6BD56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4B94A2-9918-5F36-736B-0FD0D39DD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주사위 눈의 합 모델</a:t>
            </a:r>
            <a:endParaRPr lang="en-US" altLang="ko-KR" dirty="0"/>
          </a:p>
          <a:p>
            <a:pPr lvl="1"/>
            <a:r>
              <a:rPr lang="en-US" altLang="ko-KR" dirty="0"/>
              <a:t>Distribution model (</a:t>
            </a:r>
            <a:r>
              <a:rPr lang="ko-KR" altLang="en-US" dirty="0"/>
              <a:t>분포모델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Sample model (</a:t>
            </a:r>
            <a:r>
              <a:rPr lang="ko-KR" altLang="en-US" dirty="0"/>
              <a:t>샘플모델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6C6AFC-DAD2-83E4-32FE-1213FBCC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 descr="텍스트, 스크린샷, 도표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D723CC-AA33-5C14-1872-D1571798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2"/>
          <a:stretch/>
        </p:blipFill>
        <p:spPr>
          <a:xfrm>
            <a:off x="755576" y="3166989"/>
            <a:ext cx="4044629" cy="230425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A9AF641-C344-E61F-BD95-65707D3AFC29}"/>
              </a:ext>
            </a:extLst>
          </p:cNvPr>
          <p:cNvGrpSpPr/>
          <p:nvPr/>
        </p:nvGrpSpPr>
        <p:grpSpPr>
          <a:xfrm>
            <a:off x="5522101" y="3284984"/>
            <a:ext cx="3178696" cy="1584176"/>
            <a:chOff x="5508104" y="3068960"/>
            <a:chExt cx="3178696" cy="158417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8004686-F93C-2BDB-3532-0CDA932327D8}"/>
                </a:ext>
              </a:extLst>
            </p:cNvPr>
            <p:cNvGrpSpPr/>
            <p:nvPr/>
          </p:nvGrpSpPr>
          <p:grpSpPr>
            <a:xfrm>
              <a:off x="5580112" y="3166989"/>
              <a:ext cx="2993123" cy="1393187"/>
              <a:chOff x="5323293" y="2846873"/>
              <a:chExt cx="3524742" cy="154326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A538D80-985B-53D6-A637-BE4FFBC61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-60000">
                <a:off x="5323293" y="2846873"/>
                <a:ext cx="1895740" cy="1114581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91AFF1E-3F5E-1D78-F32F-216273963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-60000">
                <a:off x="5590030" y="3961454"/>
                <a:ext cx="3258005" cy="428685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19A6489-2CDF-17CC-97FA-0A115EB2E062}"/>
                </a:ext>
              </a:extLst>
            </p:cNvPr>
            <p:cNvSpPr/>
            <p:nvPr/>
          </p:nvSpPr>
          <p:spPr>
            <a:xfrm>
              <a:off x="5508104" y="3068960"/>
              <a:ext cx="3178696" cy="1584176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56BCC44-1233-CCD2-5564-84D345247DEB}"/>
              </a:ext>
            </a:extLst>
          </p:cNvPr>
          <p:cNvGrpSpPr/>
          <p:nvPr/>
        </p:nvGrpSpPr>
        <p:grpSpPr>
          <a:xfrm>
            <a:off x="5522101" y="5081927"/>
            <a:ext cx="3178696" cy="739770"/>
            <a:chOff x="5652120" y="4433855"/>
            <a:chExt cx="3178696" cy="73977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4B7A26-70A4-2EE0-73A1-479CBE50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-60000">
              <a:off x="5940742" y="4433855"/>
              <a:ext cx="2305372" cy="638264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0F7C738-B045-EB9E-B48C-5368D0F6331C}"/>
                </a:ext>
              </a:extLst>
            </p:cNvPr>
            <p:cNvSpPr/>
            <p:nvPr/>
          </p:nvSpPr>
          <p:spPr>
            <a:xfrm>
              <a:off x="5652120" y="4439121"/>
              <a:ext cx="3178696" cy="734504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BBAC29-EC77-3156-C2D1-A7F211D1703B}"/>
              </a:ext>
            </a:extLst>
          </p:cNvPr>
          <p:cNvCxnSpPr/>
          <p:nvPr/>
        </p:nvCxnSpPr>
        <p:spPr>
          <a:xfrm>
            <a:off x="4283968" y="3501008"/>
            <a:ext cx="1238133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00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0D0F8-5F95-05B4-9F65-A3F387B1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97764C4-CE78-5472-EF70-BF881DA13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주사위 눈의 합 </a:t>
                </a:r>
                <a:r>
                  <a:rPr lang="en-US" altLang="ko-KR" dirty="0"/>
                  <a:t>– Monte Carlo Method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97764C4-CE78-5472-EF70-BF881DA13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225D6-A225-09A4-FD2F-A1A8DC4B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62EF2A-7ADA-21F9-4AFF-1CE2C211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7059836" y="3502170"/>
            <a:ext cx="704948" cy="39058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252E0E-989C-2272-9236-9E9C4FA7970F}"/>
              </a:ext>
            </a:extLst>
          </p:cNvPr>
          <p:cNvGrpSpPr/>
          <p:nvPr/>
        </p:nvGrpSpPr>
        <p:grpSpPr>
          <a:xfrm>
            <a:off x="3059832" y="1937461"/>
            <a:ext cx="3024336" cy="1919991"/>
            <a:chOff x="3491880" y="1941880"/>
            <a:chExt cx="3024336" cy="19199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94A246-E892-71B0-EB3A-4BD1084DA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-60000">
              <a:off x="3507568" y="1941880"/>
              <a:ext cx="2886314" cy="182293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2C64CA-21AE-46D4-09DE-3A5648F6D132}"/>
                </a:ext>
              </a:extLst>
            </p:cNvPr>
            <p:cNvSpPr/>
            <p:nvPr/>
          </p:nvSpPr>
          <p:spPr>
            <a:xfrm>
              <a:off x="3491880" y="1988840"/>
              <a:ext cx="3024336" cy="1873031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A7F1128-DE8C-897D-5602-579E437F7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260" y="4611727"/>
            <a:ext cx="3429479" cy="1695687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13D453-0425-86DA-367F-DE78AC759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084" y="4950510"/>
            <a:ext cx="1581371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6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9EEA7-1517-5EF5-91EC-FF2C490D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State-Value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CC8BAF-D27E-6D06-1C2A-A0920DB8D6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State-value function</a:t>
                </a:r>
              </a:p>
              <a:p>
                <a:pPr lvl="1"/>
                <a:r>
                  <a:rPr lang="en-US" altLang="ko-KR" dirty="0"/>
                  <a:t>(Definition)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 </a:t>
                </a:r>
                <a:endParaRPr lang="en-US" altLang="ko-KR" dirty="0"/>
              </a:p>
              <a:p>
                <a:pPr marL="914400" lvl="2" indent="0">
                  <a:spcBef>
                    <a:spcPts val="1200"/>
                  </a:spcBef>
                  <a:buNone/>
                </a:pPr>
                <a:r>
                  <a:rPr lang="ko-KR" altLang="en-US" sz="1400" dirty="0"/>
                  <a:t>정책 </a:t>
                </a:r>
                <a:r>
                  <a:rPr lang="en-US" altLang="ko-KR" sz="1400" dirty="0"/>
                  <a:t>(policy)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에 따라 행동 </a:t>
                </a:r>
                <a:r>
                  <a:rPr lang="en-US" altLang="ko-KR" sz="1400" dirty="0"/>
                  <a:t>(action) </a:t>
                </a:r>
                <a:r>
                  <a:rPr lang="ko-KR" altLang="en-US" sz="1400" dirty="0"/>
                  <a:t>하는 경우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상태 </a:t>
                </a:r>
                <a:r>
                  <a:rPr lang="en-US" altLang="ko-KR" sz="1400" dirty="0"/>
                  <a:t>(state)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에서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출발하여 얻을 수 있는 기대 수익 </a:t>
                </a:r>
                <a:r>
                  <a:rPr lang="en-US" altLang="ko-KR" sz="1400" dirty="0"/>
                  <a:t>(return)</a:t>
                </a:r>
              </a:p>
              <a:p>
                <a:pPr lvl="1"/>
                <a:r>
                  <a:rPr lang="en-US" altLang="ko-KR" dirty="0"/>
                  <a:t>Monte Carlo method</a:t>
                </a:r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CC8BAF-D27E-6D06-1C2A-A0920DB8D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DAC796-9788-5C5C-4F7B-99339240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" name="그림 7" descr="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3F4B32-2FC5-3CFD-9776-9CBBB1300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0"/>
          <a:stretch/>
        </p:blipFill>
        <p:spPr>
          <a:xfrm>
            <a:off x="1846383" y="3874442"/>
            <a:ext cx="1488835" cy="27089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AC76E7-679D-644C-0C4C-17AD591FC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7" r="31257"/>
          <a:stretch/>
        </p:blipFill>
        <p:spPr>
          <a:xfrm>
            <a:off x="2384324" y="3174331"/>
            <a:ext cx="2304256" cy="469924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121399-12FB-6059-C71A-C66DD6E23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4068436" y="4133420"/>
            <a:ext cx="1368694" cy="3077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EDEC71-CBA2-C702-778A-AB44977AF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0000">
            <a:off x="4068571" y="4547898"/>
            <a:ext cx="1487290" cy="3243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AC0C502-AB7B-E3E7-6B53-8250CCC8EF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60000">
            <a:off x="6256910" y="4271347"/>
            <a:ext cx="1654478" cy="4613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CB93E5-E0E3-68C1-BA9E-3018BCB507A7}"/>
              </a:ext>
            </a:extLst>
          </p:cNvPr>
          <p:cNvSpPr txBox="1"/>
          <p:nvPr/>
        </p:nvSpPr>
        <p:spPr>
          <a:xfrm>
            <a:off x="4513130" y="5228262"/>
            <a:ext cx="2369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en-US" altLang="ko-KR" sz="1400" dirty="0" err="1"/>
              <a:t>cf</a:t>
            </a:r>
            <a:r>
              <a:rPr lang="en-US" altLang="ko-KR" sz="1400" dirty="0"/>
              <a:t>) dynamic programming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D51DFE-78BE-3A34-D7C0-C88B8C7EDD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1" r="19172"/>
          <a:stretch/>
        </p:blipFill>
        <p:spPr>
          <a:xfrm>
            <a:off x="4914898" y="5638965"/>
            <a:ext cx="3587262" cy="4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2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1B91A-B036-C006-A50C-CB761A3E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State-Value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5F5C2-A09E-068B-B61C-4EF9AF1A1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State-value function for all states</a:t>
            </a:r>
          </a:p>
          <a:p>
            <a:pPr lvl="1"/>
            <a:r>
              <a:rPr lang="en-US" altLang="ko-KR" dirty="0"/>
              <a:t>Considering the computational efficiency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C638DB-814B-C780-9C35-582CCC91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95AD09A-E60D-6B86-36F5-D714C7F45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" r="60660"/>
          <a:stretch/>
        </p:blipFill>
        <p:spPr>
          <a:xfrm>
            <a:off x="1259632" y="2244885"/>
            <a:ext cx="1224136" cy="3344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2174D-71C8-1608-7B1F-F3464A3BDE2A}"/>
              </a:ext>
            </a:extLst>
          </p:cNvPr>
          <p:cNvSpPr txBox="1"/>
          <p:nvPr/>
        </p:nvSpPr>
        <p:spPr>
          <a:xfrm>
            <a:off x="2915816" y="2420888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1) Inefficient case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5DEFE7-0E2F-3C92-32AC-6772DCBC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3842230" y="2739414"/>
            <a:ext cx="1733792" cy="1076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1E0D74-6C1C-FB57-9998-DEA8DF4968D0}"/>
              </a:ext>
            </a:extLst>
          </p:cNvPr>
          <p:cNvSpPr txBox="1"/>
          <p:nvPr/>
        </p:nvSpPr>
        <p:spPr>
          <a:xfrm>
            <a:off x="2915816" y="4067781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2) Efficient case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094E80-099E-4007-C1AB-C0296AF23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0000">
            <a:off x="3782710" y="4468508"/>
            <a:ext cx="1305107" cy="10860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43116F-D158-EA4D-9A08-B68581283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60000">
            <a:off x="6220391" y="4505611"/>
            <a:ext cx="1343212" cy="1066949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E8DD767-E3B3-A29D-641B-EC95BCCEA4D0}"/>
              </a:ext>
            </a:extLst>
          </p:cNvPr>
          <p:cNvSpPr/>
          <p:nvPr/>
        </p:nvSpPr>
        <p:spPr>
          <a:xfrm>
            <a:off x="5543305" y="4873992"/>
            <a:ext cx="288032" cy="275034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0C69A-E168-8AE0-F9AC-A79C6682C111}"/>
              </a:ext>
            </a:extLst>
          </p:cNvPr>
          <p:cNvSpPr txBox="1"/>
          <p:nvPr/>
        </p:nvSpPr>
        <p:spPr>
          <a:xfrm>
            <a:off x="6084168" y="5584200"/>
            <a:ext cx="1942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</a:rPr>
              <a:t>역방향 </a:t>
            </a:r>
            <a:r>
              <a:rPr lang="en-US" altLang="ko-KR" sz="1400" dirty="0">
                <a:solidFill>
                  <a:srgbClr val="00B050"/>
                </a:solidFill>
              </a:rPr>
              <a:t>(reversed)</a:t>
            </a:r>
            <a:r>
              <a:rPr lang="ko-KR" altLang="en-US" sz="1400" dirty="0">
                <a:solidFill>
                  <a:srgbClr val="00B050"/>
                </a:solidFill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3784738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7739</TotalTime>
  <Words>682</Words>
  <Application>Microsoft Macintosh PowerPoint</Application>
  <PresentationFormat>화면 슬라이드 쇼(4:3)</PresentationFormat>
  <Paragraphs>170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Cambria Math</vt:lpstr>
      <vt:lpstr>Office 테마</vt:lpstr>
      <vt:lpstr>Monte Carlo Method</vt:lpstr>
      <vt:lpstr>Value Function</vt:lpstr>
      <vt:lpstr>Value Function</vt:lpstr>
      <vt:lpstr>Basics</vt:lpstr>
      <vt:lpstr>Basics</vt:lpstr>
      <vt:lpstr>Basics</vt:lpstr>
      <vt:lpstr>Basics</vt:lpstr>
      <vt:lpstr>State-Value Function</vt:lpstr>
      <vt:lpstr>State-Value Function</vt:lpstr>
      <vt:lpstr>Policy Evaluation</vt:lpstr>
      <vt:lpstr>Policy Evaluation</vt:lpstr>
      <vt:lpstr>Policy Evaluation</vt:lpstr>
      <vt:lpstr>Policy Evaluation</vt:lpstr>
      <vt:lpstr>Policy Control</vt:lpstr>
      <vt:lpstr>Policy Control</vt:lpstr>
      <vt:lpstr>Policy Control</vt:lpstr>
      <vt:lpstr>Policy Control</vt:lpstr>
      <vt:lpstr>Policy Control</vt:lpstr>
      <vt:lpstr>Policy Control</vt:lpstr>
      <vt:lpstr>Policy Control</vt:lpstr>
      <vt:lpstr>Policy Control</vt:lpstr>
      <vt:lpstr>요약</vt:lpstr>
      <vt:lpstr>Quiz</vt:lpstr>
    </vt:vector>
  </TitlesOfParts>
  <Company>win-xp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디지털 영상처리의 개념</dc:title>
  <dc:creator>user</dc:creator>
  <cp:lastModifiedBy>정 현일</cp:lastModifiedBy>
  <cp:revision>319</cp:revision>
  <cp:lastPrinted>2021-03-17T00:45:04Z</cp:lastPrinted>
  <dcterms:created xsi:type="dcterms:W3CDTF">2009-10-31T07:50:36Z</dcterms:created>
  <dcterms:modified xsi:type="dcterms:W3CDTF">2025-04-02T11:26:48Z</dcterms:modified>
</cp:coreProperties>
</file>